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5"/>
    <p:sldMasterId id="2147483654" r:id="rId6"/>
    <p:sldMasterId id="2147483656" r:id="rId7"/>
  </p:sldMasterIdLst>
  <p:notesMasterIdLst>
    <p:notesMasterId r:id="rId39"/>
  </p:notesMasterIdLst>
  <p:handoutMasterIdLst>
    <p:handoutMasterId r:id="rId40"/>
  </p:handoutMasterIdLst>
  <p:sldIdLst>
    <p:sldId id="291" r:id="rId8"/>
    <p:sldId id="326" r:id="rId9"/>
    <p:sldId id="327" r:id="rId10"/>
    <p:sldId id="322" r:id="rId11"/>
    <p:sldId id="328" r:id="rId12"/>
    <p:sldId id="324" r:id="rId13"/>
    <p:sldId id="329" r:id="rId14"/>
    <p:sldId id="297" r:id="rId15"/>
    <p:sldId id="325" r:id="rId16"/>
    <p:sldId id="330" r:id="rId17"/>
    <p:sldId id="303" r:id="rId18"/>
    <p:sldId id="331" r:id="rId19"/>
    <p:sldId id="305" r:id="rId20"/>
    <p:sldId id="332" r:id="rId21"/>
    <p:sldId id="333" r:id="rId22"/>
    <p:sldId id="334" r:id="rId23"/>
    <p:sldId id="335" r:id="rId24"/>
    <p:sldId id="338" r:id="rId25"/>
    <p:sldId id="340" r:id="rId26"/>
    <p:sldId id="342" r:id="rId27"/>
    <p:sldId id="343" r:id="rId28"/>
    <p:sldId id="345" r:id="rId29"/>
    <p:sldId id="347" r:id="rId30"/>
    <p:sldId id="349" r:id="rId31"/>
    <p:sldId id="351" r:id="rId32"/>
    <p:sldId id="353" r:id="rId33"/>
    <p:sldId id="355" r:id="rId34"/>
    <p:sldId id="357" r:id="rId35"/>
    <p:sldId id="358" r:id="rId36"/>
    <p:sldId id="359" r:id="rId37"/>
    <p:sldId id="3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pos="7416" userDrawn="1">
          <p15:clr>
            <a:srgbClr val="A4A3A4"/>
          </p15:clr>
        </p15:guide>
        <p15:guide id="5" orient="horz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 Llado" initials="J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DE"/>
    <a:srgbClr val="1DA699"/>
    <a:srgbClr val="BFBFBF"/>
    <a:srgbClr val="D9D9D9"/>
    <a:srgbClr val="373839"/>
    <a:srgbClr val="EBEADC"/>
    <a:srgbClr val="C52128"/>
    <a:srgbClr val="1B449C"/>
    <a:srgbClr val="75C2D4"/>
    <a:srgbClr val="00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9" autoAdjust="0"/>
    <p:restoredTop sz="91762" autoAdjust="0"/>
  </p:normalViewPr>
  <p:slideViewPr>
    <p:cSldViewPr snapToGrid="0" snapToObjects="1">
      <p:cViewPr>
        <p:scale>
          <a:sx n="140" d="100"/>
          <a:sy n="140" d="100"/>
        </p:scale>
        <p:origin x="584" y="208"/>
      </p:cViewPr>
      <p:guideLst>
        <p:guide orient="horz" pos="2160"/>
        <p:guide pos="3840"/>
        <p:guide pos="264"/>
        <p:guide pos="7416"/>
        <p:guide orient="horz" pos="37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11A89-2684-7D4D-B1A3-12DA958D7271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EA154-10BE-CD44-8EF5-DD7138BD6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19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3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2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8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62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04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9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0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1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97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70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5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4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0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0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7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9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weaveworks</a:t>
            </a:r>
            <a:r>
              <a:rPr lang="en-US" dirty="0" smtClean="0"/>
              <a:t>/introduction-to-the-container-network-interface-</a:t>
            </a:r>
            <a:r>
              <a:rPr lang="en-US" dirty="0" err="1" smtClean="0"/>
              <a:t>cni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blog.laputa.io</a:t>
            </a:r>
            <a:r>
              <a:rPr lang="en-US" dirty="0" smtClean="0"/>
              <a:t>/kubernetes-flannel-networking-6a1cb1f8ec7c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6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7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3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154-10BE-CD44-8EF5-DD7138BD638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5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9869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2"/>
          <p:cNvSpPr>
            <a:spLocks noGrp="1"/>
          </p:cNvSpPr>
          <p:nvPr>
            <p:ph sz="quarter" idx="10"/>
          </p:nvPr>
        </p:nvSpPr>
        <p:spPr>
          <a:xfrm>
            <a:off x="804507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1"/>
          </p:nvPr>
        </p:nvSpPr>
        <p:spPr>
          <a:xfrm>
            <a:off x="6221896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688889">
            <a:off x="7527851" y="1185637"/>
            <a:ext cx="4637771" cy="514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1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9869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2"/>
          <p:cNvSpPr>
            <a:spLocks noGrp="1"/>
          </p:cNvSpPr>
          <p:nvPr>
            <p:ph sz="quarter" idx="10"/>
          </p:nvPr>
        </p:nvSpPr>
        <p:spPr>
          <a:xfrm>
            <a:off x="804507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1"/>
          </p:nvPr>
        </p:nvSpPr>
        <p:spPr>
          <a:xfrm>
            <a:off x="6221896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688889">
            <a:off x="7527851" y="1185637"/>
            <a:ext cx="4637771" cy="514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0" b="37115"/>
          <a:stretch/>
        </p:blipFill>
        <p:spPr>
          <a:xfrm>
            <a:off x="8546496" y="5012205"/>
            <a:ext cx="3635344" cy="20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9" r="14770" b="36729"/>
          <a:stretch/>
        </p:blipFill>
        <p:spPr>
          <a:xfrm>
            <a:off x="8556656" y="6091084"/>
            <a:ext cx="3635344" cy="7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-3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0" b="37115"/>
          <a:stretch/>
        </p:blipFill>
        <p:spPr>
          <a:xfrm>
            <a:off x="8546496" y="5012205"/>
            <a:ext cx="3635344" cy="20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2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jayakody/ons-20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008" y="3109174"/>
            <a:ext cx="12192000" cy="281395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7200" b="1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Packet Walk(s) In Kubernetes</a:t>
            </a:r>
            <a:endParaRPr lang="en-US" sz="720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2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Don Jayakody, Big </a:t>
            </a:r>
            <a:r>
              <a:rPr lang="en-US" sz="320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Switch</a:t>
            </a:r>
            <a:endParaRPr lang="en-US" sz="3200" b="1" i="1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6954" y="5988734"/>
            <a:ext cx="1569328" cy="369332"/>
            <a:chOff x="366954" y="5988734"/>
            <a:chExt cx="1569328" cy="3693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54" y="6025758"/>
              <a:ext cx="393850" cy="2952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8368" y="5988734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techjaya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91085" y="6298518"/>
            <a:ext cx="3052634" cy="545587"/>
            <a:chOff x="291085" y="6298518"/>
            <a:chExt cx="3052634" cy="545587"/>
          </a:xfrm>
        </p:grpSpPr>
        <p:sp>
          <p:nvSpPr>
            <p:cNvPr id="12" name="TextBox 11"/>
            <p:cNvSpPr txBox="1"/>
            <p:nvPr/>
          </p:nvSpPr>
          <p:spPr>
            <a:xfrm>
              <a:off x="658368" y="6386646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linkedin.com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/in/</a:t>
              </a:r>
              <a:r>
                <a:rPr lang="en-US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jayakody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91085" y="6298518"/>
              <a:ext cx="545587" cy="545587"/>
              <a:chOff x="797054" y="4962351"/>
              <a:chExt cx="545587" cy="54558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923544" y="5111906"/>
                <a:ext cx="292608" cy="246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54" y="4962351"/>
                <a:ext cx="545587" cy="5455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3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979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56934" y="3413926"/>
            <a:ext cx="2346946" cy="2712372"/>
            <a:chOff x="591236" y="3910157"/>
            <a:chExt cx="2346946" cy="2712372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314205"/>
              <a:ext cx="2346946" cy="23083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Node IP belongs to 2 different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subnets: 25.25.25.0/24 &amp; 35.35.35.0/24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Gateway is configured with .254 in the network for each network segment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Bond0 interface is created by bonding two 10G interfaces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10157"/>
              <a:ext cx="2346946" cy="3323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Topology</a:t>
              </a:r>
              <a:endParaRPr lang="en-US" dirty="0"/>
            </a:p>
          </p:txBody>
        </p:sp>
      </p:grpSp>
      <p:sp>
        <p:nvSpPr>
          <p:cNvPr id="75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1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61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88" name="Group 187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12" name="Picture 211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210" name="Picture 209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11" name="Rectangle 210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06" name="Picture 205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07" name="Group 206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02" name="Picture 201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92" name="Rectangle 191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00" name="Picture 199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01" name="Rectangle 200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95" name="Rectangle 194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98" name="Picture 19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99" name="Rectangle 19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97" name="Rectangle 196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pic>
        <p:nvPicPr>
          <p:cNvPr id="214" name="Picture 2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48" y="2037311"/>
            <a:ext cx="3788355" cy="673485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grpSp>
        <p:nvGrpSpPr>
          <p:cNvPr id="215" name="Group 214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216" name="Group 215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25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217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19" name="Rounded Rectangle 218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20" name="Rounded Rectangle 21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1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254" name="Group 253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266" name="Group 26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90" name="Picture 289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288" name="Picture 28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84" name="Picture 283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5" name="Group 284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80" name="Picture 279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1" name="Group 280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70" name="Rectangle 26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78" name="Picture 277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3" name="Rectangle 27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276" name="Picture 275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695F1411-E71A-4486-9DDB-EC5365E85286}"/>
              </a:ext>
            </a:extLst>
          </p:cNvPr>
          <p:cNvGrpSpPr/>
          <p:nvPr/>
        </p:nvGrpSpPr>
        <p:grpSpPr>
          <a:xfrm>
            <a:off x="569497" y="3581393"/>
            <a:ext cx="2364828" cy="1306905"/>
            <a:chOff x="573354" y="3743958"/>
            <a:chExt cx="2364828" cy="1137480"/>
          </a:xfrm>
        </p:grpSpPr>
        <p:sp>
          <p:nvSpPr>
            <p:cNvPr id="163" name="Title 3">
              <a:extLst>
                <a:ext uri="{FF2B5EF4-FFF2-40B4-BE49-F238E27FC236}">
                  <a16:creationId xmlns="" xmlns:a16="http://schemas.microsoft.com/office/drawing/2014/main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441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Node-to-node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mesh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IP-IP encapsulation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="" xmlns:a16="http://schemas.microsoft.com/office/drawing/2014/main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43958"/>
              <a:ext cx="2346946" cy="6647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Default Configuration</a:t>
              </a:r>
              <a:endParaRPr lang="en-US" dirty="0"/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740442" y="1804744"/>
            <a:ext cx="5682159" cy="149047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7" y="2105590"/>
            <a:ext cx="3657600" cy="97165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29" y="5162975"/>
            <a:ext cx="3651000" cy="46788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28" y="2108902"/>
            <a:ext cx="3657600" cy="100972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06" y="5162975"/>
            <a:ext cx="3648456" cy="44939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9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657015"/>
                <a:chOff x="3829318" y="4644862"/>
                <a:chExt cx="981189" cy="65701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57598"/>
                  <a:ext cx="872401" cy="64427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581393"/>
            <a:ext cx="2364828" cy="2168680"/>
            <a:chOff x="573354" y="3743958"/>
            <a:chExt cx="2364828" cy="1887536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192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Default: Node Mesh with IP-IP tunnel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Route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table has entries to all the other tunl0 interfaces through other node IPs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43958"/>
              <a:ext cx="2346946" cy="6647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Default Configuration</a:t>
              </a:r>
              <a:endParaRPr lang="en-US" dirty="0"/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705765" y="4249817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Route to the other node’s tunnel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5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6883009" y="3382839"/>
            <a:ext cx="973182" cy="611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10" y="4635440"/>
            <a:ext cx="4428407" cy="11148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8306761" y="4505141"/>
            <a:ext cx="1149323" cy="102962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55" name="Picture 154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53" name="Picture 152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49" name="Picture 148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50" name="Group 149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43" name="Picture 142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45" name="Group 144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41" name="Picture 14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42" name="Rectangle 141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38" name="Picture 13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57" name="Rounded Rectangle 156"/>
          <p:cNvSpPr/>
          <p:nvPr/>
        </p:nvSpPr>
        <p:spPr>
          <a:xfrm>
            <a:off x="4732048" y="1793745"/>
            <a:ext cx="5682159" cy="149047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27" y="3128166"/>
            <a:ext cx="4329967" cy="58784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613177" y="275175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ipip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” tunnel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266" name="Group 26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90" name="Picture 289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91" name="Rectangle 290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288" name="Picture 28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89" name="Rectangle 28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84" name="Picture 283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5" name="Group 284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80" name="Picture 279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1" name="Group 280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70" name="Rectangle 26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78" name="Picture 277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9" name="Rectangle 278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3" name="Rectangle 27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276" name="Picture 275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695F1411-E71A-4486-9DDB-EC5365E85286}"/>
              </a:ext>
            </a:extLst>
          </p:cNvPr>
          <p:cNvGrpSpPr/>
          <p:nvPr/>
        </p:nvGrpSpPr>
        <p:grpSpPr>
          <a:xfrm>
            <a:off x="569497" y="3581393"/>
            <a:ext cx="2364828" cy="2168680"/>
            <a:chOff x="573354" y="3743958"/>
            <a:chExt cx="2364828" cy="1887536"/>
          </a:xfrm>
        </p:grpSpPr>
        <p:sp>
          <p:nvSpPr>
            <p:cNvPr id="163" name="Title 3">
              <a:extLst>
                <a:ext uri="{FF2B5EF4-FFF2-40B4-BE49-F238E27FC236}">
                  <a16:creationId xmlns="" xmlns:a16="http://schemas.microsoft.com/office/drawing/2014/main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192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Default: Node Mesh with IP-IP tunnel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Route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table has entries to all the other tunl0 interfaces through other node IPs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="" xmlns:a16="http://schemas.microsoft.com/office/drawing/2014/main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43958"/>
              <a:ext cx="2346946" cy="6647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Default Configuration</a:t>
              </a:r>
              <a:endParaRPr lang="en-US" dirty="0"/>
            </a:p>
          </p:txBody>
        </p:sp>
      </p:grpSp>
      <p:sp>
        <p:nvSpPr>
          <p:cNvPr id="81" name="Rounded Rectangle 80"/>
          <p:cNvSpPr/>
          <p:nvPr/>
        </p:nvSpPr>
        <p:spPr>
          <a:xfrm>
            <a:off x="4740442" y="1804744"/>
            <a:ext cx="5682159" cy="149047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2" name="Group 191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2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94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96" name="Rounded Rectangle 19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97" name="Rounded Rectangle 196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657015"/>
                <a:chOff x="3829318" y="4644862"/>
                <a:chExt cx="981189" cy="657015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57598"/>
                  <a:ext cx="872401" cy="64427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7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209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12" name="Rounded Rectangle 211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222" name="Rounded Rectangle 221"/>
          <p:cNvSpPr/>
          <p:nvPr/>
        </p:nvSpPr>
        <p:spPr>
          <a:xfrm>
            <a:off x="3206485" y="3018410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3398901" y="2836979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ipip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” tunnel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3347737" y="4141307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Route to the other node’s tunnel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10" y="3208002"/>
            <a:ext cx="4279785" cy="61651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227" name="Straight Arrow Connector 226"/>
          <p:cNvCxnSpPr/>
          <p:nvPr/>
        </p:nvCxnSpPr>
        <p:spPr>
          <a:xfrm flipH="1" flipV="1">
            <a:off x="4740443" y="3673707"/>
            <a:ext cx="6176651" cy="55153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10" y="4515438"/>
            <a:ext cx="4374572" cy="110719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228" name="Straight Arrow Connector 227"/>
          <p:cNvCxnSpPr/>
          <p:nvPr/>
        </p:nvCxnSpPr>
        <p:spPr>
          <a:xfrm flipH="1">
            <a:off x="4143326" y="4267495"/>
            <a:ext cx="1149323" cy="102962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254" name="Group 253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xmlns="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90" name="Picture 289" descr="Switch-Light.png">
                <a:extLst>
                  <a:ext uri="{FF2B5EF4-FFF2-40B4-BE49-F238E27FC236}">
                    <a16:creationId xmlns:a16="http://schemas.microsoft.com/office/drawing/2014/main" xmlns="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xmlns="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xmlns="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288" name="Picture 287" descr="Switch-Light.png">
                <a:extLst>
                  <a:ext uri="{FF2B5EF4-FFF2-40B4-BE49-F238E27FC236}">
                    <a16:creationId xmlns:a16="http://schemas.microsoft.com/office/drawing/2014/main" xmlns="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xmlns="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xmlns="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84" name="Picture 283" descr="Switch-Light.png">
                <a:extLst>
                  <a:ext uri="{FF2B5EF4-FFF2-40B4-BE49-F238E27FC236}">
                    <a16:creationId xmlns:a16="http://schemas.microsoft.com/office/drawing/2014/main" xmlns="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xmlns="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xmlns="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xmlns="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xmlns="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80" name="Picture 279" descr="Switch-Light.png">
                <a:extLst>
                  <a:ext uri="{FF2B5EF4-FFF2-40B4-BE49-F238E27FC236}">
                    <a16:creationId xmlns:a16="http://schemas.microsoft.com/office/drawing/2014/main" xmlns="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xmlns="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xmlns="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xmlns="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xmlns="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xmlns="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xmlns="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78" name="Picture 277" descr="Switch-Light.png">
                <a:extLst>
                  <a:ext uri="{FF2B5EF4-FFF2-40B4-BE49-F238E27FC236}">
                    <a16:creationId xmlns:a16="http://schemas.microsoft.com/office/drawing/2014/main" xmlns="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xmlns="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xmlns="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276" name="Picture 275" descr="Switch-Light.png">
                <a:extLst>
                  <a:ext uri="{FF2B5EF4-FFF2-40B4-BE49-F238E27FC236}">
                    <a16:creationId xmlns:a16="http://schemas.microsoft.com/office/drawing/2014/main" xmlns="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xmlns="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xmlns="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301" name="Rounded Rectangle 300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630906"/>
            <a:ext cx="2364828" cy="1903725"/>
            <a:chOff x="573354" y="3787050"/>
            <a:chExt cx="2364828" cy="1656929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0045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Brought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up 2 pods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“</a:t>
              </a:r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calicoctl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 get </a:t>
              </a:r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wep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” (”</a:t>
              </a:r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workloadendpoints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”) shows the endpoints in calico end</a:t>
              </a: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87050"/>
              <a:ext cx="2346946" cy="5786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Pod-to-Pod Communication</a:t>
              </a:r>
              <a:endParaRPr lang="en-US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10264686" y="2555967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veth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 interfaces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9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95" y="2537121"/>
            <a:ext cx="5915853" cy="69654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45" y="1722595"/>
            <a:ext cx="6030353" cy="73471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118" name="Straight Arrow Connector 117"/>
          <p:cNvCxnSpPr/>
          <p:nvPr/>
        </p:nvCxnSpPr>
        <p:spPr>
          <a:xfrm flipH="1">
            <a:off x="10132268" y="2844734"/>
            <a:ext cx="869726" cy="228173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254" name="Group 253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xmlns="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90" name="Picture 289" descr="Switch-Light.png">
                <a:extLst>
                  <a:ext uri="{FF2B5EF4-FFF2-40B4-BE49-F238E27FC236}">
                    <a16:creationId xmlns:a16="http://schemas.microsoft.com/office/drawing/2014/main" xmlns="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xmlns="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xmlns="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288" name="Picture 287" descr="Switch-Light.png">
                <a:extLst>
                  <a:ext uri="{FF2B5EF4-FFF2-40B4-BE49-F238E27FC236}">
                    <a16:creationId xmlns:a16="http://schemas.microsoft.com/office/drawing/2014/main" xmlns="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xmlns="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xmlns="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84" name="Picture 283" descr="Switch-Light.png">
                <a:extLst>
                  <a:ext uri="{FF2B5EF4-FFF2-40B4-BE49-F238E27FC236}">
                    <a16:creationId xmlns:a16="http://schemas.microsoft.com/office/drawing/2014/main" xmlns="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xmlns="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xmlns="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xmlns="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xmlns="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80" name="Picture 279" descr="Switch-Light.png">
                <a:extLst>
                  <a:ext uri="{FF2B5EF4-FFF2-40B4-BE49-F238E27FC236}">
                    <a16:creationId xmlns:a16="http://schemas.microsoft.com/office/drawing/2014/main" xmlns="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xmlns="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xmlns="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xmlns="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xmlns="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xmlns="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xmlns="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78" name="Picture 277" descr="Switch-Light.png">
                <a:extLst>
                  <a:ext uri="{FF2B5EF4-FFF2-40B4-BE49-F238E27FC236}">
                    <a16:creationId xmlns:a16="http://schemas.microsoft.com/office/drawing/2014/main" xmlns="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xmlns="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xmlns="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xmlns="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276" name="Picture 275" descr="Switch-Light.png">
                <a:extLst>
                  <a:ext uri="{FF2B5EF4-FFF2-40B4-BE49-F238E27FC236}">
                    <a16:creationId xmlns:a16="http://schemas.microsoft.com/office/drawing/2014/main" xmlns="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xmlns="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xmlns="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301" name="Rounded Rectangle 300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630906"/>
            <a:ext cx="2364828" cy="1903725"/>
            <a:chOff x="573354" y="3787050"/>
            <a:chExt cx="2364828" cy="1656929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0045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VETH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Interface with “cali-xxx” got created on the root namespace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Other end is attached to the pod namespace</a:t>
              </a: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87050"/>
              <a:ext cx="2346946" cy="5786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Pod-to-Pod Communication</a:t>
              </a:r>
              <a:endParaRPr lang="en-US" dirty="0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645917" y="1443595"/>
            <a:ext cx="895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notice the index on 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veth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  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eg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: “eth0@if13” on pod1 ns corresponds to 13</a:t>
            </a:r>
            <a:r>
              <a:rPr lang="en-US" baseline="30000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th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 interface on the root ns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62" y="2126831"/>
            <a:ext cx="4745759" cy="106815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29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rot="5400000">
            <a:off x="2159147" y="2116418"/>
            <a:ext cx="1005640" cy="244621"/>
          </a:xfrm>
          <a:prstGeom prst="curvedConnector4">
            <a:avLst>
              <a:gd name="adj1" fmla="val 23446"/>
              <a:gd name="adj2" fmla="val 1934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 flipV="1">
            <a:off x="3011456" y="2799557"/>
            <a:ext cx="2141983" cy="17789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52" y="2123054"/>
            <a:ext cx="4709914" cy="10609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119" name="Straight Arrow Connector 118"/>
          <p:cNvCxnSpPr>
            <a:stCxn id="250" idx="0"/>
          </p:cNvCxnSpPr>
          <p:nvPr/>
        </p:nvCxnSpPr>
        <p:spPr>
          <a:xfrm flipH="1" flipV="1">
            <a:off x="8020502" y="2799557"/>
            <a:ext cx="2036809" cy="17914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85" y="5851972"/>
            <a:ext cx="3675649" cy="90587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2327780" y="5638056"/>
            <a:ext cx="2345670" cy="7447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57" y="5401716"/>
            <a:ext cx="3662615" cy="91891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122" name="Straight Arrow Connector 121"/>
          <p:cNvCxnSpPr/>
          <p:nvPr/>
        </p:nvCxnSpPr>
        <p:spPr>
          <a:xfrm flipH="1">
            <a:off x="7070360" y="5629596"/>
            <a:ext cx="2327592" cy="2358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1"/>
            <a:ext cx="2364828" cy="1737526"/>
            <a:chOff x="573354" y="3931703"/>
            <a:chExt cx="2364828" cy="1512277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0045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How does ARP gets resolved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?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pod1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&amp; pod2 default route is pointing to private IPv4 “169.254.1.1” </a:t>
              </a: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ARP Resolution</a:t>
              </a:r>
              <a:endParaRPr lang="en-US" dirty="0"/>
            </a:p>
          </p:txBody>
        </p:sp>
      </p:grpSp>
      <p:sp>
        <p:nvSpPr>
          <p:cNvPr id="118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41" name="Group 140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71" name="Picture 17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2" name="Rectangle 171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69" name="Picture 168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0" name="Rectangle 169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65" name="Picture 164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61" name="Picture 160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2" name="Group 161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58" name="Picture 157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56" name="Picture 155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7" name="Rectangle 156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73" name="Rounded Rectangle 172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79" y="2547333"/>
            <a:ext cx="3893967" cy="56677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93" y="2564828"/>
            <a:ext cx="3862479" cy="55628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8" name="Curved Connector 7"/>
          <p:cNvCxnSpPr>
            <a:stCxn id="101" idx="1"/>
          </p:cNvCxnSpPr>
          <p:nvPr/>
        </p:nvCxnSpPr>
        <p:spPr>
          <a:xfrm rot="10800000">
            <a:off x="4410638" y="2917648"/>
            <a:ext cx="298640" cy="2441387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115"/>
          <p:cNvCxnSpPr/>
          <p:nvPr/>
        </p:nvCxnSpPr>
        <p:spPr>
          <a:xfrm rot="10800000">
            <a:off x="9090347" y="2946623"/>
            <a:ext cx="298640" cy="2441387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3505894" y="2749229"/>
            <a:ext cx="2732890" cy="17550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8069698" y="2726151"/>
            <a:ext cx="2763187" cy="17334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254" name="Group 253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87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099"/>
            <a:ext cx="2364828" cy="2245356"/>
            <a:chOff x="573354" y="3931703"/>
            <a:chExt cx="2364828" cy="1954273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0"/>
              <a:ext cx="2346946" cy="144653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Initiate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ping from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pod1-to pod2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ARP request is send to default GW 169.254.1.1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cali interface replies to ARP request with it’s own MAC</a:t>
              </a: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ARP Resolution</a:t>
              </a:r>
              <a:endParaRPr lang="en-US" dirty="0"/>
            </a:p>
          </p:txBody>
        </p:sp>
      </p:grpSp>
      <p:sp>
        <p:nvSpPr>
          <p:cNvPr id="118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19" name="Rounded Rectangle 118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7803077" y="3661715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Pinging the pod2 from pod1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73414" y="1680382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tcpdump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 on root 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veth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863" y="1875434"/>
            <a:ext cx="475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root </a:t>
            </a:r>
            <a:r>
              <a:rPr lang="en-US" dirty="0" err="1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veth</a:t>
            </a:r>
            <a:r>
              <a:rPr lang="en-US" dirty="0" smtClean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rPr>
              <a:t> is replying with its own MAC</a:t>
            </a:r>
            <a:endParaRPr lang="en-US" dirty="0">
              <a:solidFill>
                <a:srgbClr val="C000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592087" y="3587482"/>
            <a:ext cx="284052" cy="307777"/>
            <a:chOff x="6697796" y="1282801"/>
            <a:chExt cx="284052" cy="307777"/>
          </a:xfrm>
        </p:grpSpPr>
        <p:sp>
          <p:nvSpPr>
            <p:cNvPr id="6" name="Oval 5"/>
            <p:cNvSpPr/>
            <p:nvPr/>
          </p:nvSpPr>
          <p:spPr>
            <a:xfrm>
              <a:off x="6698283" y="1299882"/>
              <a:ext cx="273880" cy="263927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7796" y="128280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556910" y="1629670"/>
            <a:ext cx="284052" cy="307777"/>
            <a:chOff x="6697796" y="1282801"/>
            <a:chExt cx="284052" cy="307777"/>
          </a:xfrm>
        </p:grpSpPr>
        <p:sp>
          <p:nvSpPr>
            <p:cNvPr id="132" name="Oval 131"/>
            <p:cNvSpPr/>
            <p:nvPr/>
          </p:nvSpPr>
          <p:spPr>
            <a:xfrm>
              <a:off x="6698283" y="1299882"/>
              <a:ext cx="273880" cy="263927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697796" y="128280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268731" y="1738179"/>
            <a:ext cx="284052" cy="307777"/>
            <a:chOff x="6697796" y="1282801"/>
            <a:chExt cx="284052" cy="307777"/>
          </a:xfrm>
        </p:grpSpPr>
        <p:sp>
          <p:nvSpPr>
            <p:cNvPr id="139" name="Oval 138"/>
            <p:cNvSpPr/>
            <p:nvPr/>
          </p:nvSpPr>
          <p:spPr>
            <a:xfrm>
              <a:off x="6698283" y="1299882"/>
              <a:ext cx="273880" cy="263927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697796" y="128280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4171133" y="2239833"/>
            <a:ext cx="840515" cy="234700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32" y="4134624"/>
            <a:ext cx="3737823" cy="9935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142" name="Straight Arrow Connector 141"/>
          <p:cNvCxnSpPr>
            <a:stCxn id="99" idx="3"/>
          </p:cNvCxnSpPr>
          <p:nvPr/>
        </p:nvCxnSpPr>
        <p:spPr>
          <a:xfrm flipV="1">
            <a:off x="5965311" y="4226906"/>
            <a:ext cx="1626776" cy="11287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98" y="5366645"/>
            <a:ext cx="3099080" cy="42582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13" y="2072038"/>
            <a:ext cx="4982329" cy="83875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45" name="Rounded Rectangle 144"/>
          <p:cNvSpPr/>
          <p:nvPr/>
        </p:nvSpPr>
        <p:spPr>
          <a:xfrm>
            <a:off x="3533346" y="2494073"/>
            <a:ext cx="2200390" cy="16192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23" y="2248834"/>
            <a:ext cx="4234622" cy="551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48" name="Rounded Rectangle 147"/>
          <p:cNvSpPr/>
          <p:nvPr/>
        </p:nvSpPr>
        <p:spPr>
          <a:xfrm>
            <a:off x="8088522" y="2625605"/>
            <a:ext cx="1502896" cy="16192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3431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098"/>
            <a:ext cx="2364828" cy="2891686"/>
            <a:chOff x="573354" y="3931703"/>
            <a:chExt cx="2364828" cy="2516815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0"/>
              <a:ext cx="2346946" cy="20090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Why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“Cali-” VETH Interfaces replies to the ARP request? 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Reason: Proxy-ARP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is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enabled on the </a:t>
              </a:r>
              <a:r>
                <a:rPr lang="en-US" sz="1400" dirty="0" err="1" smtClean="0">
                  <a:latin typeface="Arial" charset="0"/>
                  <a:ea typeface="Arial" charset="0"/>
                  <a:cs typeface="Arial" charset="0"/>
                </a:rPr>
                <a:t>veth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 interface on root namespace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Network is only learning the Node IP/MACs, not pod macs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ARP Resolution</a:t>
              </a:r>
              <a:endParaRPr lang="en-US" dirty="0"/>
            </a:p>
          </p:txBody>
        </p:sp>
      </p:grpSp>
      <p:sp>
        <p:nvSpPr>
          <p:cNvPr id="103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48" name="Group 147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75" name="Picture 174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6" name="Rectangle 175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73" name="Picture 172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4" name="Rectangle 173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69" name="Picture 168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65" name="Picture 164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54" name="Rectangle 153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63" name="Picture 162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7" name="Rectangle 156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61" name="Picture 160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77" name="Rounded Rectangle 176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"/>
          <a:stretch/>
        </p:blipFill>
        <p:spPr>
          <a:xfrm>
            <a:off x="5350638" y="1936871"/>
            <a:ext cx="4964851" cy="1105815"/>
          </a:xfrm>
          <a:prstGeom prst="rect">
            <a:avLst/>
          </a:prstGeom>
          <a:ln w="22225">
            <a:solidFill>
              <a:srgbClr val="00A0DE"/>
            </a:solidFill>
          </a:ln>
        </p:spPr>
      </p:pic>
      <p:grpSp>
        <p:nvGrpSpPr>
          <p:cNvPr id="179" name="Group 178"/>
          <p:cNvGrpSpPr/>
          <p:nvPr/>
        </p:nvGrpSpPr>
        <p:grpSpPr>
          <a:xfrm>
            <a:off x="3045838" y="1529126"/>
            <a:ext cx="7222303" cy="1490878"/>
            <a:chOff x="3045838" y="1529126"/>
            <a:chExt cx="7222303" cy="1490878"/>
          </a:xfrm>
        </p:grpSpPr>
        <p:sp>
          <p:nvSpPr>
            <p:cNvPr id="180" name="Rounded Rectangle 179"/>
            <p:cNvSpPr/>
            <p:nvPr/>
          </p:nvSpPr>
          <p:spPr>
            <a:xfrm>
              <a:off x="8446367" y="2640158"/>
              <a:ext cx="898923" cy="379846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45838" y="1529126"/>
              <a:ext cx="72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No pod-MAC/IPs will be learned on the network. Only  Node-IPs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182" name="Curved Connector 181"/>
            <p:cNvCxnSpPr/>
            <p:nvPr/>
          </p:nvCxnSpPr>
          <p:spPr>
            <a:xfrm>
              <a:off x="7230822" y="1809339"/>
              <a:ext cx="1212140" cy="837352"/>
            </a:xfrm>
            <a:prstGeom prst="curvedConnector3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0" name="Picture 1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3" y="4834111"/>
            <a:ext cx="5686852" cy="53433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11358507" y="5057067"/>
            <a:ext cx="66280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2321859" y="4430551"/>
            <a:ext cx="9239719" cy="997611"/>
            <a:chOff x="2321859" y="4430551"/>
            <a:chExt cx="9239719" cy="997611"/>
          </a:xfrm>
        </p:grpSpPr>
        <p:sp>
          <p:nvSpPr>
            <p:cNvPr id="183" name="Rounded Rectangle 182"/>
            <p:cNvSpPr/>
            <p:nvPr/>
          </p:nvSpPr>
          <p:spPr>
            <a:xfrm>
              <a:off x="6378699" y="5008511"/>
              <a:ext cx="203086" cy="161921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 flipV="1">
              <a:off x="2321859" y="5073304"/>
              <a:ext cx="4048588" cy="3548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7322917" y="4430551"/>
              <a:ext cx="4238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Proxy ARP is enabled on Cali </a:t>
              </a:r>
              <a:r>
                <a:rPr lang="en-US" dirty="0" err="1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veth</a:t>
              </a:r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: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87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630892"/>
            <a:ext cx="2364828" cy="2119166"/>
            <a:chOff x="573354" y="3787050"/>
            <a:chExt cx="2364828" cy="1844445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0"/>
              <a:ext cx="2346946" cy="1192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After ARP Resolution packet gets forwarded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according to the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routing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table entries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Packets will get encapsulated via IP-IP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87050"/>
              <a:ext cx="2346946" cy="5786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Packet Forwarding</a:t>
              </a:r>
              <a:endParaRPr lang="en-US" dirty="0"/>
            </a:p>
          </p:txBody>
        </p:sp>
      </p:grpSp>
      <p:sp>
        <p:nvSpPr>
          <p:cNvPr id="118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cxnSp>
        <p:nvCxnSpPr>
          <p:cNvPr id="136" name="Curved Connector 135"/>
          <p:cNvCxnSpPr/>
          <p:nvPr/>
        </p:nvCxnSpPr>
        <p:spPr>
          <a:xfrm rot="10800000" flipV="1">
            <a:off x="7501955" y="3019061"/>
            <a:ext cx="1021908" cy="894697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76" name="Picture 175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174" name="Picture 173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5" name="Rectangle 174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70" name="Picture 169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66" name="Picture 165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7" name="Group 166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55" name="Rectangle 154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64" name="Picture 163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162" name="Picture 161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72" y="2002536"/>
            <a:ext cx="6882066" cy="56904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85" name="Group 184"/>
          <p:cNvGrpSpPr/>
          <p:nvPr/>
        </p:nvGrpSpPr>
        <p:grpSpPr>
          <a:xfrm>
            <a:off x="3390708" y="1603116"/>
            <a:ext cx="4629794" cy="829228"/>
            <a:chOff x="3390708" y="1603116"/>
            <a:chExt cx="4629794" cy="829228"/>
          </a:xfrm>
        </p:grpSpPr>
        <p:sp>
          <p:nvSpPr>
            <p:cNvPr id="186" name="TextBox 185"/>
            <p:cNvSpPr txBox="1"/>
            <p:nvPr/>
          </p:nvSpPr>
          <p:spPr>
            <a:xfrm>
              <a:off x="3390708" y="1603116"/>
              <a:ext cx="4629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Notice the 2 IP headers: IP-IP </a:t>
              </a:r>
              <a:r>
                <a:rPr lang="en-US" dirty="0" err="1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protocl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3630705" y="2318430"/>
              <a:ext cx="1545427" cy="113914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317256" y="2317545"/>
              <a:ext cx="1480169" cy="113009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8" name="Picture 1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3063240"/>
            <a:ext cx="4170949" cy="104273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89" name="Group 188"/>
          <p:cNvGrpSpPr/>
          <p:nvPr/>
        </p:nvGrpSpPr>
        <p:grpSpPr>
          <a:xfrm>
            <a:off x="5698873" y="2727014"/>
            <a:ext cx="6367449" cy="1186744"/>
            <a:chOff x="5698873" y="2727014"/>
            <a:chExt cx="6367449" cy="1186744"/>
          </a:xfrm>
        </p:grpSpPr>
        <p:sp>
          <p:nvSpPr>
            <p:cNvPr id="190" name="TextBox 189"/>
            <p:cNvSpPr txBox="1"/>
            <p:nvPr/>
          </p:nvSpPr>
          <p:spPr>
            <a:xfrm>
              <a:off x="5698873" y="2727014"/>
              <a:ext cx="6367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Once the ARP is resolved, routing table rules kicks in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191" name="Curved Connector 190"/>
            <p:cNvCxnSpPr/>
            <p:nvPr/>
          </p:nvCxnSpPr>
          <p:spPr>
            <a:xfrm rot="10800000" flipV="1">
              <a:off x="7501955" y="3019061"/>
              <a:ext cx="1021908" cy="894697"/>
            </a:xfrm>
            <a:prstGeom prst="curvedConnector3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3053523"/>
            <a:ext cx="4462750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81200" y="3198838"/>
            <a:ext cx="4233972" cy="2439663"/>
            <a:chOff x="561345" y="4018984"/>
            <a:chExt cx="2376837" cy="757666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4"/>
              <a:ext cx="2346946" cy="6069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Linux </a:t>
              </a:r>
              <a:r>
                <a:rPr lang="en-US" sz="1400" b="0" dirty="0"/>
                <a:t>kernel </a:t>
              </a:r>
              <a:r>
                <a:rPr lang="en-US" sz="1400" b="0" dirty="0" smtClean="0"/>
                <a:t>has 6 </a:t>
              </a:r>
              <a:r>
                <a:rPr lang="en-US" sz="1400" b="0" dirty="0"/>
                <a:t>types of namespaces: </a:t>
              </a:r>
              <a:r>
                <a:rPr lang="en-US" sz="1400" b="0" dirty="0" err="1"/>
                <a:t>pid</a:t>
              </a:r>
              <a:r>
                <a:rPr lang="en-US" sz="1400" b="0" dirty="0"/>
                <a:t>, </a:t>
              </a:r>
              <a:r>
                <a:rPr lang="en-US" sz="1400" dirty="0"/>
                <a:t>net</a:t>
              </a:r>
              <a:r>
                <a:rPr lang="en-US" sz="1400" b="0" dirty="0"/>
                <a:t>, </a:t>
              </a:r>
              <a:r>
                <a:rPr lang="en-US" sz="1400" b="0" dirty="0" err="1"/>
                <a:t>mnt</a:t>
              </a:r>
              <a:r>
                <a:rPr lang="en-US" sz="1400" b="0" dirty="0"/>
                <a:t>, </a:t>
              </a:r>
              <a:r>
                <a:rPr lang="en-US" sz="1400" b="0" dirty="0" err="1"/>
                <a:t>uts</a:t>
              </a:r>
              <a:r>
                <a:rPr lang="en-US" sz="1400" b="0" dirty="0"/>
                <a:t>, </a:t>
              </a:r>
              <a:r>
                <a:rPr lang="en-US" sz="1400" b="0" dirty="0" err="1" smtClean="0"/>
                <a:t>ipc</a:t>
              </a:r>
              <a:r>
                <a:rPr lang="en-US" sz="1400" b="0" dirty="0" smtClean="0"/>
                <a:t>,</a:t>
              </a:r>
              <a:r>
                <a:rPr lang="en-US" sz="1400" b="0" dirty="0"/>
                <a:t> </a:t>
              </a:r>
              <a:r>
                <a:rPr lang="en-US" sz="1400" b="0" dirty="0" smtClean="0"/>
                <a:t>user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Network namespaces </a:t>
              </a:r>
              <a:r>
                <a:rPr lang="en-US" sz="1400" b="0" dirty="0"/>
                <a:t>provide a brand-new network stack for all the processes </a:t>
              </a:r>
              <a:r>
                <a:rPr lang="en-US" sz="1400" b="0" dirty="0" smtClean="0"/>
                <a:t>within the </a:t>
              </a:r>
              <a:r>
                <a:rPr lang="en-US" sz="1400" b="0" dirty="0"/>
                <a:t>namespace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/>
                <a:t>That includes</a:t>
              </a:r>
              <a:r>
                <a:rPr lang="en-US" sz="1400" dirty="0"/>
                <a:t> network interfaces</a:t>
              </a:r>
              <a:r>
                <a:rPr lang="en-US" sz="1400" b="0" dirty="0"/>
                <a:t>,</a:t>
              </a:r>
              <a:r>
                <a:rPr lang="en-US" sz="1400" dirty="0"/>
                <a:t> routing tables</a:t>
              </a:r>
              <a:r>
                <a:rPr lang="en-US" sz="1400" b="0" dirty="0"/>
                <a:t> and</a:t>
              </a:r>
              <a:r>
                <a:rPr lang="en-US" sz="1400" dirty="0"/>
                <a:t> iptables rules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/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18984"/>
              <a:ext cx="2346946" cy="11474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Namespaces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K8S Networking: Basics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2E77AF9C-185D-41D2-82F3-7B692849DEC3}"/>
              </a:ext>
            </a:extLst>
          </p:cNvPr>
          <p:cNvGrpSpPr/>
          <p:nvPr/>
        </p:nvGrpSpPr>
        <p:grpSpPr>
          <a:xfrm>
            <a:off x="6957386" y="2847510"/>
            <a:ext cx="4101525" cy="2800141"/>
            <a:chOff x="3283530" y="3301087"/>
            <a:chExt cx="4101525" cy="280014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D60F174C-DF23-4C89-8051-216D1EFBEAD1}"/>
                </a:ext>
              </a:extLst>
            </p:cNvPr>
            <p:cNvSpPr/>
            <p:nvPr/>
          </p:nvSpPr>
          <p:spPr>
            <a:xfrm>
              <a:off x="3283530" y="3301087"/>
              <a:ext cx="4101525" cy="27198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D21D5934-7A0A-4249-A2E4-C73807E50254}"/>
                </a:ext>
              </a:extLst>
            </p:cNvPr>
            <p:cNvSpPr/>
            <p:nvPr/>
          </p:nvSpPr>
          <p:spPr>
            <a:xfrm>
              <a:off x="3459038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47EE3BE2-56E0-478B-835E-E0FCDB402633}"/>
                </a:ext>
              </a:extLst>
            </p:cNvPr>
            <p:cNvSpPr/>
            <p:nvPr/>
          </p:nvSpPr>
          <p:spPr>
            <a:xfrm>
              <a:off x="3932138" y="531576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4">
              <a:extLst>
                <a:ext uri="{FF2B5EF4-FFF2-40B4-BE49-F238E27FC236}">
                  <a16:creationId xmlns:a16="http://schemas.microsoft.com/office/drawing/2014/main" xmlns="" id="{ED110CE5-A5FF-4219-A835-61E1F6A278CD}"/>
                </a:ext>
              </a:extLst>
            </p:cNvPr>
            <p:cNvSpPr txBox="1">
              <a:spLocks/>
            </p:cNvSpPr>
            <p:nvPr/>
          </p:nvSpPr>
          <p:spPr>
            <a:xfrm>
              <a:off x="4022918" y="5390435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eth0</a:t>
              </a:r>
            </a:p>
          </p:txBody>
        </p:sp>
        <p:sp>
          <p:nvSpPr>
            <p:cNvPr id="50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5664291"/>
              <a:ext cx="954058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smtClean="0"/>
                <a:t>namespace-1</a:t>
              </a:r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08997D5F-7EA1-4114-8A61-625D6B3FA7B4}"/>
                </a:ext>
              </a:extLst>
            </p:cNvPr>
            <p:cNvSpPr/>
            <p:nvPr/>
          </p:nvSpPr>
          <p:spPr>
            <a:xfrm>
              <a:off x="5917686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F434BA82-4219-47AC-B5A1-D0DF2F39CA9D}"/>
                </a:ext>
              </a:extLst>
            </p:cNvPr>
            <p:cNvGrpSpPr/>
            <p:nvPr/>
          </p:nvGrpSpPr>
          <p:grpSpPr>
            <a:xfrm>
              <a:off x="6390787" y="5315760"/>
              <a:ext cx="818761" cy="294312"/>
              <a:chOff x="4112796" y="5301206"/>
              <a:chExt cx="981189" cy="29431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34AEA231-BDF0-4B25-BE94-1B8C9655813D}"/>
                  </a:ext>
                </a:extLst>
              </p:cNvPr>
              <p:cNvSpPr/>
              <p:nvPr/>
            </p:nvSpPr>
            <p:spPr>
              <a:xfrm>
                <a:off x="4112796" y="5301206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xmlns="" id="{1EB7C213-F840-4052-8A10-20EE57BC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584" y="5365263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eth0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Content Placeholder 4">
              <a:extLst>
                <a:ext uri="{FF2B5EF4-FFF2-40B4-BE49-F238E27FC236}">
                  <a16:creationId xmlns:a16="http://schemas.microsoft.com/office/drawing/2014/main" xmlns="" id="{F0617D81-3ED3-49BA-9A48-20B73BD58D4F}"/>
                </a:ext>
              </a:extLst>
            </p:cNvPr>
            <p:cNvSpPr txBox="1">
              <a:spLocks/>
            </p:cNvSpPr>
            <p:nvPr/>
          </p:nvSpPr>
          <p:spPr>
            <a:xfrm>
              <a:off x="6018940" y="5664291"/>
              <a:ext cx="954058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smtClean="0"/>
                <a:t>namespace-2</a:t>
              </a:r>
              <a:endParaRPr lang="en-US" sz="12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756B01E4-8630-40D3-8D2F-BC920727FDE1}"/>
                </a:ext>
              </a:extLst>
            </p:cNvPr>
            <p:cNvSpPr/>
            <p:nvPr/>
          </p:nvSpPr>
          <p:spPr>
            <a:xfrm>
              <a:off x="3459038" y="3443554"/>
              <a:ext cx="3750509" cy="1447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B46FF2D3-923B-46F3-A5F3-E5A42E5B8B61}"/>
                </a:ext>
              </a:extLst>
            </p:cNvPr>
            <p:cNvGrpSpPr/>
            <p:nvPr/>
          </p:nvGrpSpPr>
          <p:grpSpPr>
            <a:xfrm>
              <a:off x="6154237" y="4596974"/>
              <a:ext cx="818761" cy="294312"/>
              <a:chOff x="3829319" y="4582420"/>
              <a:chExt cx="981189" cy="29431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08AE0B21-A9E0-48B1-8945-EF616975A5BF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xmlns="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917E8D95-A79D-413F-9EB3-B51D6CDCDB19}"/>
                </a:ext>
              </a:extLst>
            </p:cNvPr>
            <p:cNvGrpSpPr/>
            <p:nvPr/>
          </p:nvGrpSpPr>
          <p:grpSpPr>
            <a:xfrm>
              <a:off x="3695589" y="4596974"/>
              <a:ext cx="818761" cy="294312"/>
              <a:chOff x="2804435" y="4582420"/>
              <a:chExt cx="981189" cy="2943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C8C12B18-A4B9-4B69-B02D-83DEB11F92C4}"/>
                  </a:ext>
                </a:extLst>
              </p:cNvPr>
              <p:cNvSpPr/>
              <p:nvPr/>
            </p:nvSpPr>
            <p:spPr>
              <a:xfrm>
                <a:off x="2804435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xmlns="" id="{E308F5A0-71E6-4442-A43F-78D530FB2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223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veth0</a:t>
                </a: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0E19DE81-F61F-4822-AE2A-DCF8E3DBC390}"/>
                </a:ext>
              </a:extLst>
            </p:cNvPr>
            <p:cNvSpPr/>
            <p:nvPr/>
          </p:nvSpPr>
          <p:spPr>
            <a:xfrm>
              <a:off x="4924911" y="421250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ontent Placeholder 4">
              <a:extLst>
                <a:ext uri="{FF2B5EF4-FFF2-40B4-BE49-F238E27FC236}">
                  <a16:creationId xmlns:a16="http://schemas.microsoft.com/office/drawing/2014/main" xmlns="" id="{4C89676D-ECDF-46EF-91BE-46272F0CDD9E}"/>
                </a:ext>
              </a:extLst>
            </p:cNvPr>
            <p:cNvSpPr txBox="1">
              <a:spLocks/>
            </p:cNvSpPr>
            <p:nvPr/>
          </p:nvSpPr>
          <p:spPr>
            <a:xfrm>
              <a:off x="5015691" y="4276557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 smtClean="0">
                  <a:solidFill>
                    <a:schemeClr val="bg1"/>
                  </a:solidFill>
                </a:rPr>
                <a:t>bridge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9CDD1132-35AE-4540-96F7-6715C5DFE212}"/>
                </a:ext>
              </a:extLst>
            </p:cNvPr>
            <p:cNvGrpSpPr/>
            <p:nvPr/>
          </p:nvGrpSpPr>
          <p:grpSpPr>
            <a:xfrm>
              <a:off x="4924912" y="3443554"/>
              <a:ext cx="818761" cy="294312"/>
              <a:chOff x="3829319" y="4582420"/>
              <a:chExt cx="981189" cy="294312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F39B17E0-0733-4FBF-A012-3FC34FC15F38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ontent Placeholder 4">
                <a:extLst>
                  <a:ext uri="{FF2B5EF4-FFF2-40B4-BE49-F238E27FC236}">
                    <a16:creationId xmlns:a16="http://schemas.microsoft.com/office/drawing/2014/main" xmlns="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</p:grpSp>
        <p:sp>
          <p:nvSpPr>
            <p:cNvPr id="61" name="Content Placeholder 4">
              <a:extLst>
                <a:ext uri="{FF2B5EF4-FFF2-40B4-BE49-F238E27FC236}">
                  <a16:creationId xmlns:a16="http://schemas.microsoft.com/office/drawing/2014/main" xmlns="" id="{4AC55F30-46AC-4248-A7FF-AE527502B4CC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3507611"/>
              <a:ext cx="1273840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 smtClean="0"/>
                <a:t>root namespace</a:t>
              </a:r>
              <a:endParaRPr lang="en-US" sz="1200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6D0089B1-5BF9-4426-9546-B2B09FD4B6D2}"/>
                </a:ext>
              </a:extLst>
            </p:cNvPr>
            <p:cNvCxnSpPr/>
            <p:nvPr/>
          </p:nvCxnSpPr>
          <p:spPr>
            <a:xfrm flipH="1">
              <a:off x="4104969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051F1009-A16B-4D93-A8C1-C4B290B36AFB}"/>
                </a:ext>
              </a:extLst>
            </p:cNvPr>
            <p:cNvCxnSpPr/>
            <p:nvPr/>
          </p:nvCxnSpPr>
          <p:spPr>
            <a:xfrm flipH="1">
              <a:off x="6563616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6E7FFCCA-AD1B-4DF9-91FC-335F1E47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4415372"/>
              <a:ext cx="0" cy="1768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513AF9CB-6643-4D60-BD65-5AD03A88E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417" y="3727905"/>
              <a:ext cx="0" cy="46485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290FA5D1-EDC6-4D8A-867A-0E3D667E5F65}"/>
                </a:ext>
              </a:extLst>
            </p:cNvPr>
            <p:cNvCxnSpPr/>
            <p:nvPr/>
          </p:nvCxnSpPr>
          <p:spPr>
            <a:xfrm flipH="1">
              <a:off x="5743672" y="4420135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EFE1573E-AAE2-4EA2-9FF5-6D7203A6FED5}"/>
                </a:ext>
              </a:extLst>
            </p:cNvPr>
            <p:cNvCxnSpPr/>
            <p:nvPr/>
          </p:nvCxnSpPr>
          <p:spPr>
            <a:xfrm flipH="1">
              <a:off x="4104969" y="435965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1740B800-BE0E-4626-B06F-87688B0E5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4970" y="4354894"/>
              <a:ext cx="0" cy="2420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4924912" y="5935029"/>
              <a:ext cx="818760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/>
                <a:t>Node1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8665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87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630892"/>
            <a:ext cx="2364828" cy="2119166"/>
            <a:chOff x="573354" y="3787050"/>
            <a:chExt cx="2364828" cy="1844445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0"/>
              <a:ext cx="2346946" cy="1192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After ARP Resolution packet gets forwarded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according to the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routing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table entries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Packets will get encapsulated via IP-IP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787050"/>
              <a:ext cx="2346946" cy="57861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Packet Forwarding</a:t>
              </a:r>
              <a:endParaRPr lang="en-US" dirty="0"/>
            </a:p>
          </p:txBody>
        </p: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38648" y="4955632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DFE80220-5EC9-41AA-B98F-35FB5A9D4269}"/>
              </a:ext>
            </a:extLst>
          </p:cNvPr>
          <p:cNvSpPr/>
          <p:nvPr/>
        </p:nvSpPr>
        <p:spPr>
          <a:xfrm>
            <a:off x="6117697" y="4620497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6356BB0A-EB80-4523-B68B-9D5ED68E1142}"/>
              </a:ext>
            </a:extLst>
          </p:cNvPr>
          <p:cNvSpPr/>
          <p:nvPr/>
        </p:nvSpPr>
        <p:spPr>
          <a:xfrm>
            <a:off x="6070099" y="3507730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8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23145675-9B7D-465A-B781-19301CAD6F8B}"/>
              </a:ext>
            </a:extLst>
          </p:cNvPr>
          <p:cNvSpPr/>
          <p:nvPr/>
        </p:nvSpPr>
        <p:spPr>
          <a:xfrm>
            <a:off x="10787569" y="3517079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DFE80220-5EC9-41AA-B98F-35FB5A9D4269}"/>
              </a:ext>
            </a:extLst>
          </p:cNvPr>
          <p:cNvSpPr/>
          <p:nvPr/>
        </p:nvSpPr>
        <p:spPr>
          <a:xfrm>
            <a:off x="10833549" y="4635592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xmlns="" id="{DFE80220-5EC9-41AA-B98F-35FB5A9D4269}"/>
              </a:ext>
            </a:extLst>
          </p:cNvPr>
          <p:cNvSpPr/>
          <p:nvPr/>
        </p:nvSpPr>
        <p:spPr>
          <a:xfrm>
            <a:off x="9968217" y="4949403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158" name="Group 157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83" name="Picture 182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4" name="Rectangle 183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181" name="Picture 180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2" name="Rectangle 181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77" name="Picture 176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8" name="Group 177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73" name="Picture 172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63" name="Rectangle 16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71" name="Picture 17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2" name="Rectangle 171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169" name="Picture 168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0" name="Rectangle 169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1ABE1BDE-DDAD-4480-BC28-317E7FA04189}"/>
              </a:ext>
            </a:extLst>
          </p:cNvPr>
          <p:cNvSpPr/>
          <p:nvPr/>
        </p:nvSpPr>
        <p:spPr>
          <a:xfrm>
            <a:off x="5390632" y="3058795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xmlns="" id="{8CF1443B-2E7D-4DE2-8E96-54DCCC12A9F1}"/>
              </a:ext>
            </a:extLst>
          </p:cNvPr>
          <p:cNvSpPr/>
          <p:nvPr/>
        </p:nvSpPr>
        <p:spPr>
          <a:xfrm>
            <a:off x="6725628" y="2291982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xmlns="" id="{A154BC1A-2C9D-4A7E-8E03-D5EABAF409F1}"/>
              </a:ext>
            </a:extLst>
          </p:cNvPr>
          <p:cNvSpPr/>
          <p:nvPr/>
        </p:nvSpPr>
        <p:spPr>
          <a:xfrm>
            <a:off x="8960045" y="2271662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23145675-9B7D-465A-B781-19301CAD6F8B}"/>
              </a:ext>
            </a:extLst>
          </p:cNvPr>
          <p:cNvSpPr/>
          <p:nvPr/>
        </p:nvSpPr>
        <p:spPr>
          <a:xfrm>
            <a:off x="10066571" y="3052782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340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6" grpId="0" animBg="1"/>
      <p:bldP spid="122" grpId="0" animBg="1"/>
      <p:bldP spid="133" grpId="0" animBg="1"/>
      <p:bldP spid="134" grpId="0" animBg="1"/>
      <p:bldP spid="135" grpId="0" animBg="1"/>
      <p:bldP spid="119" grpId="0" animBg="1"/>
      <p:bldP spid="136" grpId="0" animBg="1"/>
      <p:bldP spid="138" grpId="0" animBg="1"/>
      <p:bldP spid="1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3602287" y="5225872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4075387" y="5225872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8115" y="5303900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3906569" y="4587871"/>
                <a:ext cx="818761" cy="294312"/>
                <a:chOff x="3057269" y="4573317"/>
                <a:chExt cx="981189" cy="29431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3057269" y="4573317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44493" y="4637373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cali-x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192.168.83.64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4248218" y="4898601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4725157" y="4718459"/>
                <a:ext cx="13205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4743382" y="5498418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192.168.83.67</a:t>
              </a:r>
              <a:endParaRPr lang="en-US" sz="800" dirty="0"/>
            </a:p>
          </p:txBody>
        </p: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8001000" y="3305178"/>
            <a:ext cx="4101525" cy="2979203"/>
            <a:chOff x="4111031" y="3144101"/>
            <a:chExt cx="4101525" cy="297920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4674284" y="5208627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5147384" y="5208627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164" y="5283302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23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0112" y="527603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pod2</a:t>
                </a:r>
                <a:endParaRPr lang="en-US" sz="1200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xmlns="" id="{917E8D95-A79D-413F-9EB3-B51D6CDCDB19}"/>
                  </a:ext>
                </a:extLst>
              </p:cNvPr>
              <p:cNvGrpSpPr/>
              <p:nvPr/>
            </p:nvGrpSpPr>
            <p:grpSpPr>
              <a:xfrm>
                <a:off x="4930460" y="4586944"/>
                <a:ext cx="818761" cy="294312"/>
                <a:chOff x="4284283" y="4572390"/>
                <a:chExt cx="981189" cy="29431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xmlns="" id="{C8C12B18-A4B9-4B69-B02D-83DEB11F92C4}"/>
                    </a:ext>
                  </a:extLst>
                </p:cNvPr>
                <p:cNvSpPr/>
                <p:nvPr/>
              </p:nvSpPr>
              <p:spPr>
                <a:xfrm>
                  <a:off x="4284283" y="457239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ontent Placeholder 4">
                  <a:extLst>
                    <a:ext uri="{FF2B5EF4-FFF2-40B4-BE49-F238E27FC236}">
                      <a16:creationId xmlns:a16="http://schemas.microsoft.com/office/drawing/2014/main" xmlns="" id="{E308F5A0-71E6-4442-A43F-78D530FB20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1508" y="4636446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cali-y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461207"/>
                <a:chOff x="3829318" y="4644862"/>
                <a:chExt cx="981189" cy="461207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672845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800" dirty="0" smtClean="0">
                      <a:solidFill>
                        <a:schemeClr val="bg1"/>
                      </a:solidFill>
                    </a:rPr>
                    <a:t>192.168.243.0</a:t>
                  </a: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6D0089B1-5BF9-4426-9546-B2B09FD4B6D2}"/>
                  </a:ext>
                </a:extLst>
              </p:cNvPr>
              <p:cNvCxnSpPr/>
              <p:nvPr/>
            </p:nvCxnSpPr>
            <p:spPr>
              <a:xfrm flipH="1">
                <a:off x="5320215" y="4881356"/>
                <a:ext cx="1" cy="318914"/>
              </a:xfrm>
              <a:prstGeom prst="line">
                <a:avLst/>
              </a:prstGeom>
              <a:ln w="127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513AF9CB-6643-4D60-BD65-5AD03A88E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4351676"/>
                <a:ext cx="0" cy="36678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C19B74BA-3DFD-4947-8E6B-F8D0FD2CE091}"/>
                  </a:ext>
                </a:extLst>
              </p:cNvPr>
              <p:cNvCxnSpPr/>
              <p:nvPr/>
            </p:nvCxnSpPr>
            <p:spPr>
              <a:xfrm flipH="1">
                <a:off x="5743672" y="4719802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6DC69AF9-D156-47A7-BE68-D0CCD6F5A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3617" y="3583391"/>
                <a:ext cx="0" cy="292915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76554C4A-18E3-41A4-AB87-DD4081E2733F}"/>
                  </a:ext>
                </a:extLst>
              </p:cNvPr>
              <p:cNvCxnSpPr/>
              <p:nvPr/>
            </p:nvCxnSpPr>
            <p:spPr>
              <a:xfrm flipH="1">
                <a:off x="5743672" y="3590710"/>
                <a:ext cx="81994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5815379" y="5481173"/>
              <a:ext cx="673312" cy="1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800" dirty="0" smtClean="0"/>
                <a:t>192.168.243.2</a:t>
              </a:r>
              <a:endParaRPr lang="en-US" sz="800" dirty="0"/>
            </a:p>
          </p:txBody>
        </p:sp>
        <p:sp>
          <p:nvSpPr>
            <p:cNvPr id="16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30" name="Rounded Rectangle 22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3297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56934" y="3464704"/>
            <a:ext cx="2377391" cy="1294917"/>
            <a:chOff x="560791" y="3642396"/>
            <a:chExt cx="2377391" cy="1127046"/>
          </a:xfrm>
        </p:grpSpPr>
        <p:sp>
          <p:nvSpPr>
            <p:cNvPr id="108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60791" y="4581928"/>
              <a:ext cx="2346946" cy="1875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3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642396"/>
              <a:ext cx="2346946" cy="8679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Packet Forwarding in the </a:t>
              </a:r>
              <a:r>
                <a:rPr lang="en-US" dirty="0" smtClean="0"/>
                <a:t>same </a:t>
              </a:r>
              <a:r>
                <a:rPr lang="en-US" dirty="0"/>
                <a:t>h</a:t>
              </a:r>
              <a:r>
                <a:rPr lang="en-US" dirty="0" smtClean="0"/>
                <a:t>ost</a:t>
              </a:r>
              <a:endParaRPr lang="en-US" dirty="0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6005630" y="459361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6078415" y="465767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cali-z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5717424" y="5230301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6190524" y="523030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5753252" y="529771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pod3</a:t>
            </a:r>
            <a:endParaRPr lang="en-US" sz="1200" dirty="0"/>
          </a:p>
        </p:txBody>
      </p:sp>
      <p:sp>
        <p:nvSpPr>
          <p:cNvPr id="122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6031018" y="5659833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192.168.83.68</a:t>
            </a:r>
            <a:endParaRPr lang="en-US" sz="800" dirty="0"/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4127890" y="5298314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130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6252585" y="529570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6540674" y="4893340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4163838" y="4954218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6457129" y="4960935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35141" y="463481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5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18" name="Title 3">
            <a:extLst>
              <a:ext uri="{FF2B5EF4-FFF2-40B4-BE49-F238E27FC236}">
                <a16:creationId xmlns:a16="http://schemas.microsoft.com/office/drawing/2014/main" xmlns="" id="{80083CAD-201C-42D0-8F60-6C0587DAA031}"/>
              </a:ext>
            </a:extLst>
          </p:cNvPr>
          <p:cNvSpPr txBox="1">
            <a:spLocks/>
          </p:cNvSpPr>
          <p:nvPr/>
        </p:nvSpPr>
        <p:spPr>
          <a:xfrm>
            <a:off x="454542" y="4532230"/>
            <a:ext cx="2346946" cy="158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82880" lvl="1" indent="-182880">
              <a:spcBef>
                <a:spcPts val="600"/>
              </a:spcBef>
              <a:buClr>
                <a:srgbClr val="1DA699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/32 routes are present in the routing table for all the containers</a:t>
            </a:r>
          </a:p>
          <a:p>
            <a:pPr marL="182880" lvl="1" indent="-182880">
              <a:spcBef>
                <a:spcPts val="600"/>
              </a:spcBef>
              <a:buClr>
                <a:srgbClr val="1DA699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Packets get forwarded to the appropriate calico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veth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interface based on the routing rules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84" name="Picture 183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82" name="Picture 181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3" name="Rectangle 182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78" name="Picture 177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9" name="Group 178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74" name="Picture 173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5" name="Group 174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64" name="Rectangle 163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72" name="Picture 171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70" name="Picture 169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86" name="Rounded Rectangle 185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27" y="1587194"/>
            <a:ext cx="6727851" cy="818677"/>
          </a:xfrm>
          <a:prstGeom prst="rect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33" y="2505894"/>
            <a:ext cx="5963561" cy="72516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89" name="TextBox 188"/>
          <p:cNvSpPr txBox="1"/>
          <p:nvPr/>
        </p:nvSpPr>
        <p:spPr>
          <a:xfrm>
            <a:off x="2963333" y="982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94" y="4425696"/>
            <a:ext cx="5023192" cy="140365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20" name="Rounded Rectangle 119"/>
          <p:cNvSpPr/>
          <p:nvPr/>
        </p:nvSpPr>
        <p:spPr>
          <a:xfrm>
            <a:off x="7103939" y="5318238"/>
            <a:ext cx="4997944" cy="231383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4828454" y="5344657"/>
            <a:ext cx="2343509" cy="3136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6824391" y="5512381"/>
            <a:ext cx="336759" cy="1723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1"/>
            <a:ext cx="2364828" cy="798808"/>
            <a:chOff x="573354" y="3931703"/>
            <a:chExt cx="2364828" cy="695252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875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Disable IP-IP Mode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Non IP-IP</a:t>
              </a:r>
              <a:endParaRPr lang="en-US" dirty="0"/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3198549" y="2967875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7089324" y="4083238"/>
            <a:ext cx="275114" cy="559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>
            <a:off x="9489910" y="4690695"/>
            <a:ext cx="275114" cy="559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55" name="Picture 154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53" name="Picture 152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49" name="Picture 148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50" name="Group 149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43" name="Picture 142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45" name="Group 144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41" name="Picture 14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42" name="Rectangle 141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38" name="Picture 13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39" name="Rectangle 13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57" name="Rounded Rectangle 156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52" y="2084832"/>
            <a:ext cx="6159500" cy="7874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59" name="Rounded Rectangle 158"/>
          <p:cNvSpPr/>
          <p:nvPr/>
        </p:nvSpPr>
        <p:spPr>
          <a:xfrm>
            <a:off x="8776209" y="2540666"/>
            <a:ext cx="988815" cy="231383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48" y="3236976"/>
            <a:ext cx="3251200" cy="18669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61" name="Rounded Rectangle 160"/>
          <p:cNvSpPr/>
          <p:nvPr/>
        </p:nvSpPr>
        <p:spPr>
          <a:xfrm>
            <a:off x="3837211" y="4622093"/>
            <a:ext cx="1447725" cy="231383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4059936"/>
            <a:ext cx="4165600" cy="5461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72" y="5321808"/>
            <a:ext cx="4770849" cy="55341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66" name="Rounded Rectangle 165"/>
          <p:cNvSpPr/>
          <p:nvPr/>
        </p:nvSpPr>
        <p:spPr>
          <a:xfrm>
            <a:off x="10404097" y="5674663"/>
            <a:ext cx="742912" cy="17384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4"/>
            <a:ext cx="2364828" cy="2029915"/>
            <a:chOff x="573354" y="3931703"/>
            <a:chExt cx="2364828" cy="1766759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2590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Disable IP-IP Mode. tunl0 interface is not present anymore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Routes are pointing to the bond0 interface 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Bring up 2 pods as before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Non IP-IP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29575" y="3963300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76" name="TextBox 75"/>
          <p:cNvSpPr txBox="1"/>
          <p:nvPr/>
        </p:nvSpPr>
        <p:spPr>
          <a:xfrm>
            <a:off x="11049405" y="3929445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86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sp>
        <p:nvSpPr>
          <p:cNvPr id="212" name="Rounded Rectangle 211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225" name="Group 224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49" name="Picture 248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50" name="Rectangle 249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247" name="Picture 246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48" name="Rectangle 247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43" name="Picture 242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44" name="Group 243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45" name="Rectangle 244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39" name="Picture 238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40" name="Group 239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29" name="Rectangle 228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37" name="Picture 236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38" name="Rectangle 237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235" name="Picture 234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36" name="Rectangle 235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34" name="Rectangle 233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252" name="Rounded Rectangle 251"/>
          <p:cNvSpPr/>
          <p:nvPr/>
        </p:nvSpPr>
        <p:spPr>
          <a:xfrm>
            <a:off x="4848396" y="179471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" name="Picture 2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6108192"/>
            <a:ext cx="5386723" cy="64189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2" y="1984248"/>
            <a:ext cx="4918312" cy="125776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255" name="Group 254"/>
          <p:cNvGrpSpPr/>
          <p:nvPr/>
        </p:nvGrpSpPr>
        <p:grpSpPr>
          <a:xfrm>
            <a:off x="3826572" y="1588319"/>
            <a:ext cx="7024295" cy="1530818"/>
            <a:chOff x="3826572" y="1588319"/>
            <a:chExt cx="7024295" cy="1530818"/>
          </a:xfrm>
        </p:grpSpPr>
        <p:sp>
          <p:nvSpPr>
            <p:cNvPr id="256" name="Rounded Rectangle 255"/>
            <p:cNvSpPr/>
            <p:nvPr/>
          </p:nvSpPr>
          <p:spPr>
            <a:xfrm>
              <a:off x="9602112" y="2927912"/>
              <a:ext cx="381232" cy="191225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3826572" y="1588319"/>
              <a:ext cx="7024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No more tunl0. Pod routes are directly pointing to bond0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258" name="Curved Connector 257"/>
            <p:cNvCxnSpPr/>
            <p:nvPr/>
          </p:nvCxnSpPr>
          <p:spPr>
            <a:xfrm rot="5400000">
              <a:off x="9598263" y="2069797"/>
              <a:ext cx="1072692" cy="625107"/>
            </a:xfrm>
            <a:prstGeom prst="curvedConnector3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Curved Connector 173"/>
          <p:cNvCxnSpPr>
            <a:stCxn id="163" idx="2"/>
          </p:cNvCxnSpPr>
          <p:nvPr/>
        </p:nvCxnSpPr>
        <p:spPr>
          <a:xfrm rot="5400000">
            <a:off x="1400278" y="6029513"/>
            <a:ext cx="545187" cy="140198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itle 2"/>
          <p:cNvSpPr txBox="1">
            <a:spLocks/>
          </p:cNvSpPr>
          <p:nvPr/>
        </p:nvSpPr>
        <p:spPr>
          <a:xfrm>
            <a:off x="263683" y="2177465"/>
            <a:ext cx="6060684" cy="670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Calico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6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4"/>
            <a:ext cx="2364828" cy="1522084"/>
            <a:chOff x="573354" y="3931703"/>
            <a:chExt cx="2364828" cy="1324763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8170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Ping from pod1 to pod2 is unsuccessful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Reason: Routes are not advertised to the Network 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Non IP-IP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29575" y="3963300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76" name="TextBox 75"/>
          <p:cNvSpPr txBox="1"/>
          <p:nvPr/>
        </p:nvSpPr>
        <p:spPr>
          <a:xfrm>
            <a:off x="11049405" y="3929445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86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5319380" y="3733752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42727" y="4079810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35835" y="4957327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10032159" y="3732544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76" name="Picture 175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7" name="Rectangle 176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74" name="Picture 173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5" name="Rectangle 174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70" name="Picture 169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66" name="Picture 165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7" name="Group 166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54" name="Rectangle 153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62" name="Picture 161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7" name="Rectangle 156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60" name="Picture 159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79" name="Oval 178">
            <a:extLst>
              <a:ext uri="{FF2B5EF4-FFF2-40B4-BE49-F238E27FC236}">
                <a16:creationId xmlns="" xmlns:a16="http://schemas.microsoft.com/office/drawing/2014/main" id="{2195E715-8A3C-4F53-8135-97FB657CEE2A}"/>
              </a:ext>
            </a:extLst>
          </p:cNvPr>
          <p:cNvSpPr/>
          <p:nvPr/>
        </p:nvSpPr>
        <p:spPr>
          <a:xfrm>
            <a:off x="5418718" y="3036849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1929384"/>
            <a:ext cx="3716368" cy="979281"/>
          </a:xfrm>
          <a:prstGeom prst="rect">
            <a:avLst/>
          </a:prstGeom>
          <a:ln w="22225">
            <a:solidFill>
              <a:srgbClr val="00A0DE"/>
            </a:solidFill>
          </a:ln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6" y="1380744"/>
            <a:ext cx="3548566" cy="100148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84" name="Group 183"/>
          <p:cNvGrpSpPr/>
          <p:nvPr/>
        </p:nvGrpSpPr>
        <p:grpSpPr>
          <a:xfrm>
            <a:off x="5503484" y="1960572"/>
            <a:ext cx="5097672" cy="1404026"/>
            <a:chOff x="5503484" y="1960572"/>
            <a:chExt cx="5097672" cy="1404026"/>
          </a:xfrm>
        </p:grpSpPr>
        <p:sp>
          <p:nvSpPr>
            <p:cNvPr id="185" name="TextBox 184"/>
            <p:cNvSpPr txBox="1"/>
            <p:nvPr/>
          </p:nvSpPr>
          <p:spPr>
            <a:xfrm>
              <a:off x="5503484" y="2960015"/>
              <a:ext cx="363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❓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6488785" y="1960572"/>
              <a:ext cx="988819" cy="191225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852740" y="2718267"/>
              <a:ext cx="4748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Packets won’t go. </a:t>
              </a:r>
            </a:p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Reason: No routes to the pod networks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9529713" y="2228249"/>
              <a:ext cx="621668" cy="677266"/>
            </a:xfrm>
            <a:prstGeom prst="round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Curved Connector 188"/>
            <p:cNvCxnSpPr/>
            <p:nvPr/>
          </p:nvCxnSpPr>
          <p:spPr>
            <a:xfrm flipV="1">
              <a:off x="9013887" y="2741178"/>
              <a:ext cx="559813" cy="3271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/>
            <p:nvPr/>
          </p:nvCxnSpPr>
          <p:spPr>
            <a:xfrm rot="16200000" flipH="1">
              <a:off x="6806556" y="2250851"/>
              <a:ext cx="596062" cy="4386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9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  <p:bldP spid="1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2575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8"/>
            <a:ext cx="2364828" cy="1229696"/>
            <a:chOff x="573354" y="3931703"/>
            <a:chExt cx="2364828" cy="1070279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5625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Need the Calico nodes to peer with the network fabric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BGP mode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47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xmlns="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ontent Placeholder 4">
                  <a:extLst>
                    <a:ext uri="{FF2B5EF4-FFF2-40B4-BE49-F238E27FC236}">
                      <a16:creationId xmlns:a16="http://schemas.microsoft.com/office/drawing/2014/main" xmlns="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0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01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16" name="TextBox 115"/>
          <p:cNvSpPr txBox="1"/>
          <p:nvPr/>
        </p:nvSpPr>
        <p:spPr>
          <a:xfrm>
            <a:off x="6329575" y="3963300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1049405" y="3929445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124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134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5319380" y="3733752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10032159" y="3732544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ound Same Side Corner Rectangle 186"/>
          <p:cNvSpPr/>
          <p:nvPr/>
        </p:nvSpPr>
        <p:spPr>
          <a:xfrm>
            <a:off x="6597035" y="3322929"/>
            <a:ext cx="745451" cy="465206"/>
          </a:xfrm>
          <a:prstGeom prst="round2Same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Bird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8" name="Round Same Side Corner Rectangle 187"/>
          <p:cNvSpPr/>
          <p:nvPr/>
        </p:nvSpPr>
        <p:spPr>
          <a:xfrm>
            <a:off x="11297083" y="3313406"/>
            <a:ext cx="745451" cy="465206"/>
          </a:xfrm>
          <a:prstGeom prst="round2Same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Bird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4731870" y="1757308"/>
            <a:ext cx="5793734" cy="1247675"/>
          </a:xfrm>
          <a:prstGeom prst="roundRect">
            <a:avLst/>
          </a:prstGeom>
          <a:noFill/>
          <a:ln w="57150" cap="flat" cmpd="sng" algn="ctr">
            <a:solidFill>
              <a:srgbClr val="FFFFFF">
                <a:alpha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"/>
              <a:cs typeface="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143" name="Group 142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71" name="Picture 17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169" name="Picture 168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70" name="Rectangle 169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64" name="Picture 163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59" name="Picture 158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60" name="Group 159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57" name="Picture 156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8" name="Rectangle 157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155" name="Picture 154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54" name="Rectangle 153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415998" y="1600200"/>
            <a:ext cx="6404880" cy="1516187"/>
            <a:chOff x="5134864" y="948317"/>
            <a:chExt cx="3797084" cy="2353773"/>
          </a:xfrm>
        </p:grpSpPr>
        <p:sp>
          <p:nvSpPr>
            <p:cNvPr id="175" name="Rounded Rectangle 174"/>
            <p:cNvSpPr/>
            <p:nvPr/>
          </p:nvSpPr>
          <p:spPr>
            <a:xfrm>
              <a:off x="5134864" y="948317"/>
              <a:ext cx="3797084" cy="2353773"/>
            </a:xfrm>
            <a:prstGeom prst="roundRect">
              <a:avLst/>
            </a:prstGeom>
            <a:solidFill>
              <a:srgbClr val="009EDB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0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"/>
                <a:cs typeface=""/>
              </a:endParaRPr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5320652" y="1094314"/>
              <a:ext cx="3407727" cy="2026804"/>
            </a:xfrm>
            <a:prstGeom prst="roundRect">
              <a:avLst/>
            </a:prstGeom>
            <a:noFill/>
            <a:ln w="57150" cap="flat" cmpd="sng" algn="ctr">
              <a:solidFill>
                <a:srgbClr val="FFFFFF">
                  <a:alpha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0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"/>
                <a:cs typeface="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00108" y="2671359"/>
            <a:ext cx="346099" cy="705964"/>
            <a:chOff x="2290674" y="2195886"/>
            <a:chExt cx="346099" cy="705964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2290674" y="2195886"/>
              <a:ext cx="103943" cy="405482"/>
            </a:xfrm>
            <a:prstGeom prst="line">
              <a:avLst/>
            </a:prstGeom>
            <a:ln w="31750">
              <a:solidFill>
                <a:srgbClr val="1B449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2503688" y="2424955"/>
              <a:ext cx="133085" cy="476895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392178" y="2421587"/>
              <a:ext cx="111510" cy="175811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10820877" y="2542037"/>
            <a:ext cx="654567" cy="808719"/>
            <a:chOff x="2110342" y="2067950"/>
            <a:chExt cx="654567" cy="838269"/>
          </a:xfrm>
        </p:grpSpPr>
        <p:cxnSp>
          <p:nvCxnSpPr>
            <p:cNvPr id="196" name="Straight Connector 195"/>
            <p:cNvCxnSpPr/>
            <p:nvPr/>
          </p:nvCxnSpPr>
          <p:spPr>
            <a:xfrm flipH="1" flipV="1">
              <a:off x="2110342" y="2067950"/>
              <a:ext cx="284276" cy="533418"/>
            </a:xfrm>
            <a:prstGeom prst="line">
              <a:avLst/>
            </a:prstGeom>
            <a:ln w="31750">
              <a:solidFill>
                <a:srgbClr val="1B449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2503689" y="2424956"/>
              <a:ext cx="261220" cy="481263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392178" y="2421587"/>
              <a:ext cx="111510" cy="175811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8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3142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8"/>
            <a:ext cx="2364828" cy="2460802"/>
            <a:chOff x="573354" y="3931703"/>
            <a:chExt cx="2364828" cy="2141785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6340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Create a global BGP configuration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Create the network as a BGP Peer (**Assuming an abstracted cloud network. Config will vary depending on vendor)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BGP Mode</a:t>
              </a:r>
              <a:endParaRPr lang="en-US" dirty="0"/>
            </a:p>
          </p:txBody>
        </p:sp>
      </p:grpSp>
      <p:sp>
        <p:nvSpPr>
          <p:cNvPr id="101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138" name="Group 137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0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39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2" name="Rounded Rectangle 141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93" name="Picture 192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94" name="Rectangle 193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191" name="Picture 190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92" name="Rectangle 191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87" name="Picture 186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83" name="Picture 182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84" name="Group 183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173" name="Rectangle 17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181" name="Picture 180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2" name="Rectangle 181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179" name="Picture 178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80" name="Rectangle 179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178" name="Rectangle 177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96" name="Group 195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05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97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99" name="Rounded Rectangle 198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210" name="TextBox 209"/>
          <p:cNvSpPr txBox="1"/>
          <p:nvPr/>
        </p:nvSpPr>
        <p:spPr>
          <a:xfrm>
            <a:off x="6329575" y="3963300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211" name="TextBox 210"/>
          <p:cNvSpPr txBox="1"/>
          <p:nvPr/>
        </p:nvSpPr>
        <p:spPr>
          <a:xfrm>
            <a:off x="11049405" y="3929445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212" name="Rectangle 211">
            <a:extLst>
              <a:ext uri="{FF2B5EF4-FFF2-40B4-BE49-F238E27FC236}">
                <a16:creationId xmlns="" xmlns:a16="http://schemas.microsoft.com/office/drawing/2014/main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="" xmlns:a16="http://schemas.microsoft.com/office/drawing/2014/main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4">
            <a:extLst>
              <a:ext uri="{FF2B5EF4-FFF2-40B4-BE49-F238E27FC236}">
                <a16:creationId xmlns="" xmlns:a16="http://schemas.microsoft.com/office/drawing/2014/main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215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="" xmlns:a16="http://schemas.microsoft.com/office/drawing/2014/main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218" name="Rectangle 217">
            <a:extLst>
              <a:ext uri="{FF2B5EF4-FFF2-40B4-BE49-F238E27FC236}">
                <a16:creationId xmlns="" xmlns:a16="http://schemas.microsoft.com/office/drawing/2014/main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ontent Placeholder 4">
            <a:extLst>
              <a:ext uri="{FF2B5EF4-FFF2-40B4-BE49-F238E27FC236}">
                <a16:creationId xmlns="" xmlns:a16="http://schemas.microsoft.com/office/drawing/2014/main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="" xmlns:a16="http://schemas.microsoft.com/office/drawing/2014/main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Content Placeholder 4">
            <a:extLst>
              <a:ext uri="{FF2B5EF4-FFF2-40B4-BE49-F238E27FC236}">
                <a16:creationId xmlns="" xmlns:a16="http://schemas.microsoft.com/office/drawing/2014/main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223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224" name="Rectangle 223">
            <a:extLst>
              <a:ext uri="{FF2B5EF4-FFF2-40B4-BE49-F238E27FC236}">
                <a16:creationId xmlns="" xmlns:a16="http://schemas.microsoft.com/office/drawing/2014/main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ontent Placeholder 4">
            <a:extLst>
              <a:ext uri="{FF2B5EF4-FFF2-40B4-BE49-F238E27FC236}">
                <a16:creationId xmlns="" xmlns:a16="http://schemas.microsoft.com/office/drawing/2014/main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26" name="Straight Connector 225">
            <a:extLst>
              <a:ext uri="{FF2B5EF4-FFF2-40B4-BE49-F238E27FC236}">
                <a16:creationId xmlns="" xmlns:a16="http://schemas.microsoft.com/office/drawing/2014/main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="" xmlns:a16="http://schemas.microsoft.com/office/drawing/2014/main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5319380" y="3733752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="" xmlns:a16="http://schemas.microsoft.com/office/drawing/2014/main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10032159" y="3732544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ounded Rectangle 229"/>
          <p:cNvSpPr/>
          <p:nvPr/>
        </p:nvSpPr>
        <p:spPr>
          <a:xfrm>
            <a:off x="4740442" y="1804744"/>
            <a:ext cx="5682159" cy="14924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ounded Rectangle 231"/>
          <p:cNvSpPr/>
          <p:nvPr/>
        </p:nvSpPr>
        <p:spPr>
          <a:xfrm>
            <a:off x="3198549" y="2967875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12" y="2176272"/>
            <a:ext cx="3122738" cy="201085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84" y="2148840"/>
            <a:ext cx="2914555" cy="206447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4297680"/>
            <a:ext cx="3982279" cy="182159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297680"/>
            <a:ext cx="3982279" cy="185314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237" name="Group 236"/>
          <p:cNvGrpSpPr/>
          <p:nvPr/>
        </p:nvGrpSpPr>
        <p:grpSpPr>
          <a:xfrm>
            <a:off x="2734775" y="1741380"/>
            <a:ext cx="8955244" cy="4776682"/>
            <a:chOff x="2734775" y="1741380"/>
            <a:chExt cx="8955244" cy="4776682"/>
          </a:xfrm>
        </p:grpSpPr>
        <p:sp>
          <p:nvSpPr>
            <p:cNvPr id="238" name="TextBox 237"/>
            <p:cNvSpPr txBox="1"/>
            <p:nvPr/>
          </p:nvSpPr>
          <p:spPr>
            <a:xfrm>
              <a:off x="2734775" y="1762414"/>
              <a:ext cx="5339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Create a BGP configuration with AS:63400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8286523" y="1741380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Create </a:t>
              </a:r>
              <a:r>
                <a:rPr lang="en-US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a ”global” BGP Peer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240" name="Curved Connector 239"/>
            <p:cNvCxnSpPr/>
            <p:nvPr/>
          </p:nvCxnSpPr>
          <p:spPr>
            <a:xfrm rot="5400000">
              <a:off x="5934441" y="2352721"/>
              <a:ext cx="1767694" cy="123899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urved Connector 240"/>
            <p:cNvCxnSpPr/>
            <p:nvPr/>
          </p:nvCxnSpPr>
          <p:spPr>
            <a:xfrm rot="5400000">
              <a:off x="9699423" y="2793983"/>
              <a:ext cx="1877778" cy="4319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ounded Rectangle 241"/>
            <p:cNvSpPr/>
            <p:nvPr/>
          </p:nvSpPr>
          <p:spPr>
            <a:xfrm>
              <a:off x="3468130" y="5271582"/>
              <a:ext cx="1466668" cy="135344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8087090" y="5278510"/>
              <a:ext cx="1466668" cy="135344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4450429" y="6148730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Both Nodes are peering with the global BPG Peer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3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3142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8"/>
            <a:ext cx="2364828" cy="2460802"/>
            <a:chOff x="573354" y="3931703"/>
            <a:chExt cx="2364828" cy="2141785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16340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Configure the Calico nodes as BGP Neighbors on the network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As a result network will get to learn about 192.168.83.64/26 &amp; 192.168.243.0/26 routes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BGP Mode</a:t>
              </a:r>
              <a:endParaRPr lang="en-US" dirty="0"/>
            </a:p>
          </p:txBody>
        </p:sp>
      </p:grpSp>
      <p:sp>
        <p:nvSpPr>
          <p:cNvPr id="101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138" name="Group 137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0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39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2" name="Rounded Rectangle 141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56" name="Group 155">
              <a:extLst>
                <a:ext uri="{FF2B5EF4-FFF2-40B4-BE49-F238E27FC236}">
                  <a16:creationId xmlns="" xmlns:a16="http://schemas.microsoft.com/office/drawing/2014/main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="" xmlns:a16="http://schemas.microsoft.com/office/drawing/2014/main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="" xmlns:a16="http://schemas.microsoft.com/office/drawing/2014/main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Content Placeholder 4">
                  <a:extLst>
                    <a:ext uri="{FF2B5EF4-FFF2-40B4-BE49-F238E27FC236}">
                      <a16:creationId xmlns="" xmlns:a16="http://schemas.microsoft.com/office/drawing/2014/main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="" xmlns:a16="http://schemas.microsoft.com/office/drawing/2014/main" id="{88AF2E39-7AD1-403E-A2FD-9B30A9D8248B}"/>
                  </a:ext>
                </a:extLst>
              </p:cNvPr>
              <p:cNvGrpSpPr/>
              <p:nvPr/>
            </p:nvGrpSpPr>
            <p:grpSpPr>
              <a:xfrm>
                <a:off x="6154236" y="3890469"/>
                <a:ext cx="818761" cy="537495"/>
                <a:chOff x="3829318" y="4644862"/>
                <a:chExt cx="981189" cy="537495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="" xmlns:a16="http://schemas.microsoft.com/office/drawing/2014/main" id="{680E6B88-F274-45EF-8A4D-0F8515FF06E4}"/>
                    </a:ext>
                  </a:extLst>
                </p:cNvPr>
                <p:cNvSpPr/>
                <p:nvPr/>
              </p:nvSpPr>
              <p:spPr>
                <a:xfrm>
                  <a:off x="3829318" y="4644862"/>
                  <a:ext cx="981189" cy="461207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Content Placeholder 4">
                  <a:extLst>
                    <a:ext uri="{FF2B5EF4-FFF2-40B4-BE49-F238E27FC236}">
                      <a16:creationId xmlns="" xmlns:a16="http://schemas.microsoft.com/office/drawing/2014/main" id="{675BBD24-52A4-436D-8399-9D9EC714C6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3710" y="4777118"/>
                  <a:ext cx="872401" cy="405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tunl0</a:t>
                  </a:r>
                </a:p>
                <a:p>
                  <a:pPr marL="0" indent="0" algn="ctr">
                    <a:buClr>
                      <a:srgbClr val="11B9AB"/>
                    </a:buClr>
                    <a:buNone/>
                  </a:pPr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7" name="Content Placeholder 4">
                <a:extLst>
                  <a:ext uri="{FF2B5EF4-FFF2-40B4-BE49-F238E27FC236}">
                    <a16:creationId xmlns="" xmlns:a16="http://schemas.microsoft.com/office/drawing/2014/main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57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59" name="Rounded Rectangle 158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172" name="TextBox 171"/>
          <p:cNvSpPr txBox="1"/>
          <p:nvPr/>
        </p:nvSpPr>
        <p:spPr>
          <a:xfrm>
            <a:off x="6329575" y="3963300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173" name="TextBox 172"/>
          <p:cNvSpPr txBox="1"/>
          <p:nvPr/>
        </p:nvSpPr>
        <p:spPr>
          <a:xfrm>
            <a:off x="11049405" y="3929445"/>
            <a:ext cx="49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❌</a:t>
            </a:r>
            <a:endParaRPr lang="en-US" sz="2000" dirty="0"/>
          </a:p>
        </p:txBody>
      </p:sp>
      <p:sp>
        <p:nvSpPr>
          <p:cNvPr id="212" name="Rectangle 211">
            <a:extLst>
              <a:ext uri="{FF2B5EF4-FFF2-40B4-BE49-F238E27FC236}">
                <a16:creationId xmlns="" xmlns:a16="http://schemas.microsoft.com/office/drawing/2014/main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="" xmlns:a16="http://schemas.microsoft.com/office/drawing/2014/main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4">
            <a:extLst>
              <a:ext uri="{FF2B5EF4-FFF2-40B4-BE49-F238E27FC236}">
                <a16:creationId xmlns="" xmlns:a16="http://schemas.microsoft.com/office/drawing/2014/main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215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="" xmlns:a16="http://schemas.microsoft.com/office/drawing/2014/main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218" name="Rectangle 217">
            <a:extLst>
              <a:ext uri="{FF2B5EF4-FFF2-40B4-BE49-F238E27FC236}">
                <a16:creationId xmlns="" xmlns:a16="http://schemas.microsoft.com/office/drawing/2014/main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ontent Placeholder 4">
            <a:extLst>
              <a:ext uri="{FF2B5EF4-FFF2-40B4-BE49-F238E27FC236}">
                <a16:creationId xmlns="" xmlns:a16="http://schemas.microsoft.com/office/drawing/2014/main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="" xmlns:a16="http://schemas.microsoft.com/office/drawing/2014/main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Content Placeholder 4">
            <a:extLst>
              <a:ext uri="{FF2B5EF4-FFF2-40B4-BE49-F238E27FC236}">
                <a16:creationId xmlns="" xmlns:a16="http://schemas.microsoft.com/office/drawing/2014/main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223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224" name="Rectangle 223">
            <a:extLst>
              <a:ext uri="{FF2B5EF4-FFF2-40B4-BE49-F238E27FC236}">
                <a16:creationId xmlns="" xmlns:a16="http://schemas.microsoft.com/office/drawing/2014/main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ontent Placeholder 4">
            <a:extLst>
              <a:ext uri="{FF2B5EF4-FFF2-40B4-BE49-F238E27FC236}">
                <a16:creationId xmlns="" xmlns:a16="http://schemas.microsoft.com/office/drawing/2014/main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26" name="Straight Connector 225">
            <a:extLst>
              <a:ext uri="{FF2B5EF4-FFF2-40B4-BE49-F238E27FC236}">
                <a16:creationId xmlns="" xmlns:a16="http://schemas.microsoft.com/office/drawing/2014/main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ontent Placeholder 4">
            <a:extLst>
              <a:ext uri="{FF2B5EF4-FFF2-40B4-BE49-F238E27FC236}">
                <a16:creationId xmlns="" xmlns:a16="http://schemas.microsoft.com/office/drawing/2014/main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="" xmlns:a16="http://schemas.microsoft.com/office/drawing/2014/main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5319380" y="3733752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="" xmlns:a16="http://schemas.microsoft.com/office/drawing/2014/main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10032159" y="3732544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ounded Rectangle 229"/>
          <p:cNvSpPr/>
          <p:nvPr/>
        </p:nvSpPr>
        <p:spPr>
          <a:xfrm>
            <a:off x="7573128" y="3012592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3198549" y="2967875"/>
            <a:ext cx="4606314" cy="3313173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3108960"/>
            <a:ext cx="5384380" cy="1542893"/>
          </a:xfrm>
          <a:prstGeom prst="rect">
            <a:avLst/>
          </a:prstGeom>
          <a:ln w="22225">
            <a:solidFill>
              <a:srgbClr val="00A0DE"/>
            </a:solidFill>
          </a:ln>
        </p:spPr>
      </p:pic>
      <p:grpSp>
        <p:nvGrpSpPr>
          <p:cNvPr id="234" name="Group 233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5" name="Group 244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246" name="Group 245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70" name="Picture 269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268" name="Picture 26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64" name="Picture 263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65" name="Group 264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60" name="Picture 259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61" name="Group 260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50" name="Rectangle 24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58" name="Picture 257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59" name="Rectangle 258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53" name="Rectangle 25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256" name="Picture 255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57" name="Rectangle 256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55" name="Rectangle 25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pic>
        <p:nvPicPr>
          <p:cNvPr id="232" name="Picture 2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4" y="4709160"/>
            <a:ext cx="5527159" cy="1806542"/>
          </a:xfrm>
          <a:prstGeom prst="rect">
            <a:avLst/>
          </a:prstGeom>
          <a:ln w="22225">
            <a:solidFill>
              <a:srgbClr val="00A0DE"/>
            </a:solidFill>
          </a:ln>
        </p:spPr>
      </p:pic>
      <p:grpSp>
        <p:nvGrpSpPr>
          <p:cNvPr id="272" name="Group 271"/>
          <p:cNvGrpSpPr/>
          <p:nvPr/>
        </p:nvGrpSpPr>
        <p:grpSpPr>
          <a:xfrm>
            <a:off x="4415997" y="1667434"/>
            <a:ext cx="6455709" cy="1448953"/>
            <a:chOff x="5134864" y="948317"/>
            <a:chExt cx="3797084" cy="2353773"/>
          </a:xfrm>
        </p:grpSpPr>
        <p:sp>
          <p:nvSpPr>
            <p:cNvPr id="273" name="Rounded Rectangle 272"/>
            <p:cNvSpPr/>
            <p:nvPr/>
          </p:nvSpPr>
          <p:spPr>
            <a:xfrm>
              <a:off x="5134864" y="948317"/>
              <a:ext cx="3797084" cy="2353773"/>
            </a:xfrm>
            <a:prstGeom prst="roundRect">
              <a:avLst/>
            </a:prstGeom>
            <a:solidFill>
              <a:srgbClr val="009EDB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0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"/>
                <a:cs typeface=""/>
              </a:endParaRPr>
            </a:p>
          </p:txBody>
        </p:sp>
        <p:sp>
          <p:nvSpPr>
            <p:cNvPr id="274" name="Rounded Rectangle 273"/>
            <p:cNvSpPr/>
            <p:nvPr/>
          </p:nvSpPr>
          <p:spPr>
            <a:xfrm>
              <a:off x="5320652" y="1094314"/>
              <a:ext cx="3407727" cy="2026804"/>
            </a:xfrm>
            <a:prstGeom prst="roundRect">
              <a:avLst/>
            </a:prstGeom>
            <a:noFill/>
            <a:ln w="57150" cap="flat" cmpd="sng" algn="ctr">
              <a:solidFill>
                <a:srgbClr val="FFFFFF">
                  <a:alpha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50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"/>
                <a:cs typeface=""/>
              </a:endParaRP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5118903" y="3238527"/>
            <a:ext cx="6566855" cy="1070922"/>
            <a:chOff x="5118903" y="3238527"/>
            <a:chExt cx="6566855" cy="1070922"/>
          </a:xfrm>
        </p:grpSpPr>
        <p:sp>
          <p:nvSpPr>
            <p:cNvPr id="276" name="TextBox 275"/>
            <p:cNvSpPr txBox="1"/>
            <p:nvPr/>
          </p:nvSpPr>
          <p:spPr>
            <a:xfrm>
              <a:off x="6062103" y="3238527"/>
              <a:ext cx="5623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Network is peering with both the Calico Nodes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277" name="Curved Connector 276"/>
            <p:cNvCxnSpPr/>
            <p:nvPr/>
          </p:nvCxnSpPr>
          <p:spPr>
            <a:xfrm rot="10800000" flipV="1">
              <a:off x="5118903" y="3423193"/>
              <a:ext cx="943200" cy="88625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/>
          <p:cNvGrpSpPr/>
          <p:nvPr/>
        </p:nvGrpSpPr>
        <p:grpSpPr>
          <a:xfrm>
            <a:off x="6365822" y="4689025"/>
            <a:ext cx="5883342" cy="1769157"/>
            <a:chOff x="6365822" y="4689025"/>
            <a:chExt cx="5883342" cy="1769157"/>
          </a:xfrm>
        </p:grpSpPr>
        <p:sp>
          <p:nvSpPr>
            <p:cNvPr id="279" name="TextBox 278"/>
            <p:cNvSpPr txBox="1"/>
            <p:nvPr/>
          </p:nvSpPr>
          <p:spPr>
            <a:xfrm>
              <a:off x="6365822" y="4689025"/>
              <a:ext cx="5883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Segoe Print" charset="0"/>
                  <a:ea typeface="Segoe Print" charset="0"/>
                  <a:cs typeface="Segoe Print" charset="0"/>
                </a:rPr>
                <a:t>Network is learning pod network routes via BGP</a:t>
              </a:r>
              <a:endParaRPr lang="en-US" dirty="0">
                <a:solidFill>
                  <a:srgbClr val="C00000"/>
                </a:solidFill>
                <a:latin typeface="Segoe Print" charset="0"/>
                <a:ea typeface="Segoe Print" charset="0"/>
                <a:cs typeface="Segoe Print" charset="0"/>
              </a:endParaRPr>
            </a:p>
          </p:txBody>
        </p:sp>
        <p:cxnSp>
          <p:nvCxnSpPr>
            <p:cNvPr id="280" name="Curved Connector 279"/>
            <p:cNvCxnSpPr/>
            <p:nvPr/>
          </p:nvCxnSpPr>
          <p:spPr>
            <a:xfrm rot="5400000">
              <a:off x="9328219" y="5325812"/>
              <a:ext cx="1066228" cy="42265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Rounded Rectangle 280"/>
            <p:cNvSpPr/>
            <p:nvPr/>
          </p:nvSpPr>
          <p:spPr>
            <a:xfrm>
              <a:off x="6979511" y="6075897"/>
              <a:ext cx="2862854" cy="382285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82696" y="3300984"/>
            <a:ext cx="4101525" cy="2979203"/>
            <a:chOff x="4111031" y="3144101"/>
            <a:chExt cx="4101525" cy="297920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Node-121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25.25.25.121</a:t>
              </a:r>
              <a:endParaRPr lang="en-US" sz="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8001000" y="3300984"/>
            <a:ext cx="4101525" cy="2979203"/>
            <a:chOff x="4111031" y="3144101"/>
            <a:chExt cx="4101525" cy="2979203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4111031" y="3144101"/>
              <a:ext cx="4101525" cy="2719887"/>
              <a:chOff x="3283530" y="3301087"/>
              <a:chExt cx="4101525" cy="271988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756B01E4-8630-40D3-8D2F-BC920727FDE1}"/>
                  </a:ext>
                </a:extLst>
              </p:cNvPr>
              <p:cNvSpPr/>
              <p:nvPr/>
            </p:nvSpPr>
            <p:spPr>
              <a:xfrm>
                <a:off x="3459038" y="3443554"/>
                <a:ext cx="3750509" cy="14477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xmlns="" id="{9CDD1132-35AE-4540-96F7-6715C5DFE212}"/>
                  </a:ext>
                </a:extLst>
              </p:cNvPr>
              <p:cNvGrpSpPr/>
              <p:nvPr/>
            </p:nvGrpSpPr>
            <p:grpSpPr>
              <a:xfrm>
                <a:off x="4924912" y="3443554"/>
                <a:ext cx="818761" cy="294312"/>
                <a:chOff x="3829319" y="4582420"/>
                <a:chExt cx="981189" cy="294312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xmlns="" id="{F39B17E0-0733-4FBF-A012-3FC34FC15F38}"/>
                    </a:ext>
                  </a:extLst>
                </p:cNvPr>
                <p:cNvSpPr/>
                <p:nvPr/>
              </p:nvSpPr>
              <p:spPr>
                <a:xfrm>
                  <a:off x="3829319" y="4582420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ontent Placeholder 4">
                  <a:extLst>
                    <a:ext uri="{FF2B5EF4-FFF2-40B4-BE49-F238E27FC236}">
                      <a16:creationId xmlns:a16="http://schemas.microsoft.com/office/drawing/2014/main" xmlns="" id="{1DCDEDCF-0B39-4873-995F-4843760A35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8107" y="4646477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 smtClean="0">
                      <a:solidFill>
                        <a:schemeClr val="bg1"/>
                      </a:solidFill>
                    </a:rPr>
                    <a:t>bond0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1" name="Content Placeholder 4">
                <a:extLst>
                  <a:ext uri="{FF2B5EF4-FFF2-40B4-BE49-F238E27FC236}">
                    <a16:creationId xmlns:a16="http://schemas.microsoft.com/office/drawing/2014/main" xmlns="" id="{4AC55F30-46AC-4248-A7FF-AE527502B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root</a:t>
                </a:r>
              </a:p>
            </p:txBody>
          </p:sp>
        </p:grpSp>
        <p:sp>
          <p:nvSpPr>
            <p:cNvPr id="113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5678596" y="5745765"/>
              <a:ext cx="854036" cy="3775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000" dirty="0" smtClean="0"/>
                <a:t>Node-122</a:t>
              </a:r>
            </a:p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800" dirty="0" smtClean="0"/>
                <a:t>35.35.35.122</a:t>
              </a:r>
              <a:endParaRPr lang="en-US" sz="800" dirty="0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87793" y="3699182"/>
              <a:ext cx="792399" cy="622931"/>
              <a:chOff x="9107791" y="3705593"/>
              <a:chExt cx="792399" cy="622931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9107791" y="3705593"/>
                <a:ext cx="78639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iptables</a:t>
                </a:r>
                <a:endParaRPr lang="en-US" sz="1000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9112503" y="4076434"/>
                <a:ext cx="787687" cy="2520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route table</a:t>
                </a:r>
                <a:endParaRPr lang="en-US" sz="1000" dirty="0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13034" y="3327545"/>
            <a:ext cx="2686626" cy="3142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69497" y="3797108"/>
            <a:ext cx="2364828" cy="1522084"/>
            <a:chOff x="573354" y="3931703"/>
            <a:chExt cx="2364828" cy="1324762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73354" y="4439441"/>
              <a:ext cx="2346946" cy="8170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Packets goes across the network without any encapsulations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31703"/>
              <a:ext cx="2346946" cy="28930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BGP Mode</a:t>
              </a:r>
              <a:endParaRPr lang="en-US" dirty="0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4673450" y="5208524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5146550" y="5208524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5237330" y="5283199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86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709278" y="5286552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/>
              <a:t>pod1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5319381" y="4881253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4987044" y="5638056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192.168.83.69</a:t>
            </a:r>
            <a:endParaRPr lang="en-US" sz="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4929626" y="4586841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5002412" y="4650897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D21D5934-7A0A-4249-A2E4-C73807E50254}"/>
              </a:ext>
            </a:extLst>
          </p:cNvPr>
          <p:cNvSpPr/>
          <p:nvPr/>
        </p:nvSpPr>
        <p:spPr>
          <a:xfrm>
            <a:off x="9391754" y="5212718"/>
            <a:ext cx="1291861" cy="584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47EE3BE2-56E0-478B-835E-E0FCDB402633}"/>
              </a:ext>
            </a:extLst>
          </p:cNvPr>
          <p:cNvSpPr/>
          <p:nvPr/>
        </p:nvSpPr>
        <p:spPr>
          <a:xfrm>
            <a:off x="9864854" y="5212718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4">
            <a:extLst>
              <a:ext uri="{FF2B5EF4-FFF2-40B4-BE49-F238E27FC236}">
                <a16:creationId xmlns:a16="http://schemas.microsoft.com/office/drawing/2014/main" xmlns="" id="{ED110CE5-A5FF-4219-A835-61E1F6A278CD}"/>
              </a:ext>
            </a:extLst>
          </p:cNvPr>
          <p:cNvSpPr txBox="1">
            <a:spLocks/>
          </p:cNvSpPr>
          <p:nvPr/>
        </p:nvSpPr>
        <p:spPr>
          <a:xfrm>
            <a:off x="9955634" y="5287393"/>
            <a:ext cx="637202" cy="1449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94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427582" y="5280128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1200" dirty="0" smtClean="0"/>
              <a:t>pod2</a:t>
            </a:r>
            <a:endParaRPr lang="en-US" sz="1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8C12B18-A4B9-4B69-B02D-83DEB11F92C4}"/>
              </a:ext>
            </a:extLst>
          </p:cNvPr>
          <p:cNvSpPr/>
          <p:nvPr/>
        </p:nvSpPr>
        <p:spPr>
          <a:xfrm>
            <a:off x="9647930" y="4591035"/>
            <a:ext cx="818761" cy="294312"/>
          </a:xfrm>
          <a:prstGeom prst="rect">
            <a:avLst/>
          </a:prstGeom>
          <a:solidFill>
            <a:srgbClr val="1DA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4">
            <a:extLst>
              <a:ext uri="{FF2B5EF4-FFF2-40B4-BE49-F238E27FC236}">
                <a16:creationId xmlns:a16="http://schemas.microsoft.com/office/drawing/2014/main" xmlns="" id="{E308F5A0-71E6-4442-A43F-78D530FB203B}"/>
              </a:ext>
            </a:extLst>
          </p:cNvPr>
          <p:cNvSpPr txBox="1">
            <a:spLocks/>
          </p:cNvSpPr>
          <p:nvPr/>
        </p:nvSpPr>
        <p:spPr>
          <a:xfrm>
            <a:off x="9720716" y="4655091"/>
            <a:ext cx="637202" cy="1661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1B9AB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cali-y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6D0089B1-5BF9-4426-9546-B2B09FD4B6D2}"/>
              </a:ext>
            </a:extLst>
          </p:cNvPr>
          <p:cNvCxnSpPr/>
          <p:nvPr/>
        </p:nvCxnSpPr>
        <p:spPr>
          <a:xfrm flipH="1">
            <a:off x="10037685" y="4885447"/>
            <a:ext cx="1" cy="318914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ontent Placeholder 4">
            <a:extLst>
              <a:ext uri="{FF2B5EF4-FFF2-40B4-BE49-F238E27FC236}">
                <a16:creationId xmlns:a16="http://schemas.microsoft.com/office/drawing/2014/main" xmlns="" id="{83A21F8E-E243-4643-8248-39131820B6B1}"/>
              </a:ext>
            </a:extLst>
          </p:cNvPr>
          <p:cNvSpPr txBox="1">
            <a:spLocks/>
          </p:cNvSpPr>
          <p:nvPr/>
        </p:nvSpPr>
        <p:spPr>
          <a:xfrm>
            <a:off x="9705348" y="5642250"/>
            <a:ext cx="673312" cy="110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FBBC0"/>
              </a:buClr>
              <a:buFont typeface="Arial"/>
              <a:buChar char="•"/>
              <a:defRPr sz="2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4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20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FBBC0"/>
              </a:buClr>
              <a:buFont typeface="Arial"/>
              <a:buChar char="•"/>
              <a:defRPr sz="1800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1B9AB"/>
              </a:buClr>
              <a:buNone/>
            </a:pPr>
            <a:r>
              <a:rPr lang="en-US" sz="800" dirty="0" smtClean="0"/>
              <a:t>192.168.243.4</a:t>
            </a:r>
            <a:endParaRPr lang="en-US" sz="8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5319380" y="3733752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513AF9CB-6643-4D60-BD65-5AD03A88E320}"/>
              </a:ext>
            </a:extLst>
          </p:cNvPr>
          <p:cNvCxnSpPr>
            <a:cxnSpLocks/>
          </p:cNvCxnSpPr>
          <p:nvPr/>
        </p:nvCxnSpPr>
        <p:spPr>
          <a:xfrm flipH="1" flipV="1">
            <a:off x="10032159" y="3732544"/>
            <a:ext cx="5525" cy="8554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35835" y="4957327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244169" y="4080623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0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9968217" y="399180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9969847" y="4970746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137" name="Picture 136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133" name="Picture 132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36" name="Rectangle 135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117" name="Picture 116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20" name="Group 119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102" name="Picture 101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82" name="Picture 81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80" name="Picture 79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5385536" y="3062632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6629459" y="2360927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8980614" y="2312352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10053874" y="3079506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1206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2" grpId="0" animBg="1"/>
      <p:bldP spid="130" grpId="0" animBg="1"/>
      <p:bldP spid="183" grpId="0" animBg="1"/>
      <p:bldP spid="139" grpId="0" animBg="1"/>
      <p:bldP spid="141" grpId="0" animBg="1"/>
      <p:bldP spid="142" grpId="0" animBg="1"/>
      <p:bldP spid="1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2847510"/>
            <a:ext cx="4462750" cy="3550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92461" y="3016209"/>
            <a:ext cx="4233972" cy="1836353"/>
            <a:chOff x="561345" y="4024742"/>
            <a:chExt cx="2376837" cy="570301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6"/>
              <a:ext cx="2346946" cy="4253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Cilium Agent, Cilium CLI Client, CNI Plugin will be running on every node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Cilium agent compiles BPF programs and make the kernel runs these programs at key points in the network stack to have visibility and control over all network traffic in/out of all containers</a:t>
              </a:r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Architecture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Cilium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782025" y="2890276"/>
            <a:ext cx="3389690" cy="2800141"/>
            <a:chOff x="5245716" y="3179907"/>
            <a:chExt cx="3389690" cy="280014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5245716" y="3179907"/>
              <a:ext cx="3389690" cy="2800141"/>
              <a:chOff x="3283530" y="3301087"/>
              <a:chExt cx="4101525" cy="280014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3459038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3932138" y="5315760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2918" y="539043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5674909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8997D5F-7EA1-4114-8A61-625D6B3FA7B4}"/>
                  </a:ext>
                </a:extLst>
              </p:cNvPr>
              <p:cNvSpPr/>
              <p:nvPr/>
            </p:nvSpPr>
            <p:spPr>
              <a:xfrm>
                <a:off x="5917686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F434BA82-4219-47AC-B5A1-D0DF2F39CA9D}"/>
                  </a:ext>
                </a:extLst>
              </p:cNvPr>
              <p:cNvGrpSpPr/>
              <p:nvPr/>
            </p:nvGrpSpPr>
            <p:grpSpPr>
              <a:xfrm>
                <a:off x="6390787" y="5315760"/>
                <a:ext cx="818761" cy="294312"/>
                <a:chOff x="4112796" y="5301206"/>
                <a:chExt cx="981189" cy="294312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xmlns="" id="{34AEA231-BDF0-4B25-BE94-1B8C9655813D}"/>
                    </a:ext>
                  </a:extLst>
                </p:cNvPr>
                <p:cNvSpPr/>
                <p:nvPr/>
              </p:nvSpPr>
              <p:spPr>
                <a:xfrm>
                  <a:off x="4112796" y="5301206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ontent Placeholder 4">
                  <a:extLst>
                    <a:ext uri="{FF2B5EF4-FFF2-40B4-BE49-F238E27FC236}">
                      <a16:creationId xmlns:a16="http://schemas.microsoft.com/office/drawing/2014/main" xmlns="" id="{1EB7C213-F840-4052-8A10-20EE57BC0C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1584" y="5365263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>
                      <a:solidFill>
                        <a:schemeClr val="bg1"/>
                      </a:solidFill>
                    </a:rPr>
                    <a:t>eth1</a:t>
                  </a:r>
                </a:p>
              </p:txBody>
            </p:sp>
          </p:grpSp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xmlns="" id="{F0617D81-3ED3-49BA-9A48-20B73BD58D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8940" y="566429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pod2</a:t>
                </a:r>
              </a:p>
            </p:txBody>
          </p:sp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xmlns="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466103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xmlns="" id="{4C89676D-ECDF-46EF-91BE-46272F0CD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1" y="427655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cbr0</a:t>
                </a:r>
              </a:p>
            </p:txBody>
          </p:sp>
          <p:sp>
            <p:nvSpPr>
              <p:cNvPr id="81" name="Content Placeholder 4">
                <a:extLst>
                  <a:ext uri="{FF2B5EF4-FFF2-40B4-BE49-F238E27FC236}">
                    <a16:creationId xmlns:a16="http://schemas.microsoft.com/office/drawing/2014/main" xmlns="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0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xmlns="" id="{675BBD24-52A4-436D-8399-9D9EC714C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3892084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flannel0</a:t>
                </a:r>
              </a:p>
            </p:txBody>
          </p:sp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xmlns="" id="{3084115C-7006-47F1-BB3C-1F02381A3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912" y="5935029"/>
                <a:ext cx="818760" cy="1661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/>
                  <a:t>Node1</a:t>
                </a:r>
              </a:p>
            </p:txBody>
          </p:sp>
        </p:grpSp>
        <p:cxnSp>
          <p:nvCxnSpPr>
            <p:cNvPr id="96" name="Curved Connector 95"/>
            <p:cNvCxnSpPr>
              <a:endCxn id="85" idx="0"/>
            </p:cNvCxnSpPr>
            <p:nvPr/>
          </p:nvCxnSpPr>
          <p:spPr>
            <a:xfrm rot="5400000">
              <a:off x="7894981" y="4115748"/>
              <a:ext cx="485654" cy="362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>
              <a:endCxn id="10" idx="0"/>
            </p:cNvCxnSpPr>
            <p:nvPr/>
          </p:nvCxnSpPr>
          <p:spPr>
            <a:xfrm rot="10800000" flipV="1">
              <a:off x="6157158" y="3816743"/>
              <a:ext cx="1265549" cy="814378"/>
            </a:xfrm>
            <a:prstGeom prst="curved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Straight Arrow Connector 158"/>
          <p:cNvCxnSpPr/>
          <p:nvPr/>
        </p:nvCxnSpPr>
        <p:spPr>
          <a:xfrm>
            <a:off x="8488770" y="2512487"/>
            <a:ext cx="0" cy="52045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7345230" y="5832497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*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etcd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/monitor components are not shown for clarity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25" y="1631585"/>
            <a:ext cx="1101690" cy="1101690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7937925" y="3032944"/>
            <a:ext cx="1191291" cy="73162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1970" y="3137145"/>
            <a:ext cx="683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Cilium </a:t>
            </a:r>
          </a:p>
          <a:p>
            <a:pPr algn="ctr"/>
            <a:r>
              <a:rPr lang="en-US" sz="1400" dirty="0" smtClean="0"/>
              <a:t>Agent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6173369" y="4341490"/>
            <a:ext cx="1040193" cy="334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BPF Program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815200" y="4306787"/>
            <a:ext cx="1040193" cy="334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BPF Program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6449148" y="4706297"/>
            <a:ext cx="321445" cy="592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6200000" flipH="1">
            <a:off x="8408584" y="4687129"/>
            <a:ext cx="321445" cy="592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3053523"/>
            <a:ext cx="4462750" cy="3015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81200" y="3217370"/>
            <a:ext cx="4233972" cy="2852011"/>
            <a:chOff x="561345" y="4024742"/>
            <a:chExt cx="2376837" cy="885726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5"/>
              <a:ext cx="2346946" cy="7407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Lowest common denominator in K8S. Pod is comprised of one or more containers along with a “pause” container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Pause container act as the “parent” container for other containers inside the pod. One of it’s primary responsibilities is to bring up the network namespace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Termination </a:t>
              </a:r>
              <a:r>
                <a:rPr lang="en-US" sz="1400" b="0" dirty="0"/>
                <a:t>of other containers do not result in termination of the </a:t>
              </a:r>
              <a:r>
                <a:rPr lang="en-US" sz="1400" b="0" dirty="0" smtClean="0"/>
                <a:t>namespace</a:t>
              </a:r>
              <a:endParaRPr lang="en-US" sz="1400" b="0" dirty="0"/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/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Pods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K8S Networking: Basics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9443" y="3383568"/>
            <a:ext cx="7169122" cy="1895884"/>
            <a:chOff x="4879443" y="3085589"/>
            <a:chExt cx="7169122" cy="18958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935" y="3085589"/>
              <a:ext cx="6922068" cy="598525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443" y="4313554"/>
              <a:ext cx="7169122" cy="66791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4" name="Down Arrow 3"/>
            <p:cNvSpPr/>
            <p:nvPr/>
          </p:nvSpPr>
          <p:spPr>
            <a:xfrm>
              <a:off x="6723529" y="3587520"/>
              <a:ext cx="247426" cy="973932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886106" y="5028960"/>
            <a:ext cx="3637477" cy="17550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5097445" y="2242666"/>
            <a:ext cx="5181658" cy="1065290"/>
            <a:chOff x="5097445" y="2242666"/>
            <a:chExt cx="5181658" cy="1065290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929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/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/>
            <p:nvPr/>
          </p:nvCxnSpPr>
          <p:spPr>
            <a:xfrm flipH="1" flipV="1">
              <a:off x="6873358" y="2263644"/>
              <a:ext cx="2837997" cy="32126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832373" cy="33917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078" y="2942379"/>
              <a:ext cx="238025" cy="3655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D40F622-1782-4990-A8B0-148E27AA1AE4}"/>
              </a:ext>
            </a:extLst>
          </p:cNvPr>
          <p:cNvGrpSpPr/>
          <p:nvPr/>
        </p:nvGrpSpPr>
        <p:grpSpPr>
          <a:xfrm>
            <a:off x="7670301" y="3301087"/>
            <a:ext cx="4101525" cy="2800141"/>
            <a:chOff x="7670301" y="3301087"/>
            <a:chExt cx="4101525" cy="2800141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xmlns="" id="{6C33256C-0BB6-4603-B3DD-403D926224A3}"/>
                </a:ext>
              </a:extLst>
            </p:cNvPr>
            <p:cNvSpPr/>
            <p:nvPr/>
          </p:nvSpPr>
          <p:spPr>
            <a:xfrm>
              <a:off x="7670301" y="3301087"/>
              <a:ext cx="4101525" cy="27198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xmlns="" id="{3D628871-60EA-4C25-AC35-B49A4B84A4EA}"/>
                </a:ext>
              </a:extLst>
            </p:cNvPr>
            <p:cNvSpPr/>
            <p:nvPr/>
          </p:nvSpPr>
          <p:spPr>
            <a:xfrm>
              <a:off x="7845809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xmlns="" id="{0BD518DE-FC21-4B61-B5D7-1B04EF4E1635}"/>
                </a:ext>
              </a:extLst>
            </p:cNvPr>
            <p:cNvSpPr/>
            <p:nvPr/>
          </p:nvSpPr>
          <p:spPr>
            <a:xfrm>
              <a:off x="8318909" y="531576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Content Placeholder 4">
              <a:extLst>
                <a:ext uri="{FF2B5EF4-FFF2-40B4-BE49-F238E27FC236}">
                  <a16:creationId xmlns:a16="http://schemas.microsoft.com/office/drawing/2014/main" xmlns="" id="{291D26E9-4712-48EC-913B-D1917E02F318}"/>
                </a:ext>
              </a:extLst>
            </p:cNvPr>
            <p:cNvSpPr txBox="1">
              <a:spLocks/>
            </p:cNvSpPr>
            <p:nvPr/>
          </p:nvSpPr>
          <p:spPr>
            <a:xfrm>
              <a:off x="8409689" y="5390435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eth0</a:t>
              </a:r>
            </a:p>
          </p:txBody>
        </p:sp>
        <p:sp>
          <p:nvSpPr>
            <p:cNvPr id="347" name="Content Placeholder 4">
              <a:extLst>
                <a:ext uri="{FF2B5EF4-FFF2-40B4-BE49-F238E27FC236}">
                  <a16:creationId xmlns:a16="http://schemas.microsoft.com/office/drawing/2014/main" xmlns="" id="{3D162230-65C0-425E-9CBA-8292286E7665}"/>
                </a:ext>
              </a:extLst>
            </p:cNvPr>
            <p:cNvSpPr txBox="1">
              <a:spLocks/>
            </p:cNvSpPr>
            <p:nvPr/>
          </p:nvSpPr>
          <p:spPr>
            <a:xfrm>
              <a:off x="7947063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pod3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xmlns="" id="{49950059-1FF8-4858-BAA0-BE81E2E30915}"/>
                </a:ext>
              </a:extLst>
            </p:cNvPr>
            <p:cNvSpPr/>
            <p:nvPr/>
          </p:nvSpPr>
          <p:spPr>
            <a:xfrm>
              <a:off x="10304457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xmlns="" id="{D12552D3-AF53-4BB9-8915-22F52072D9C7}"/>
                </a:ext>
              </a:extLst>
            </p:cNvPr>
            <p:cNvGrpSpPr/>
            <p:nvPr/>
          </p:nvGrpSpPr>
          <p:grpSpPr>
            <a:xfrm>
              <a:off x="10777557" y="5315760"/>
              <a:ext cx="818761" cy="294312"/>
              <a:chOff x="4112795" y="5301206"/>
              <a:chExt cx="981189" cy="294312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xmlns="" id="{A2B87822-53D7-4C4E-BAF2-99497C28C9F3}"/>
                  </a:ext>
                </a:extLst>
              </p:cNvPr>
              <p:cNvSpPr/>
              <p:nvPr/>
            </p:nvSpPr>
            <p:spPr>
              <a:xfrm>
                <a:off x="4112795" y="5301206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Content Placeholder 4">
                <a:extLst>
                  <a:ext uri="{FF2B5EF4-FFF2-40B4-BE49-F238E27FC236}">
                    <a16:creationId xmlns:a16="http://schemas.microsoft.com/office/drawing/2014/main" xmlns="" id="{32412DCC-FA60-4850-8787-A5DA07176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584" y="5365263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eth1</a:t>
                </a:r>
              </a:p>
            </p:txBody>
          </p:sp>
        </p:grpSp>
        <p:sp>
          <p:nvSpPr>
            <p:cNvPr id="350" name="Content Placeholder 4">
              <a:extLst>
                <a:ext uri="{FF2B5EF4-FFF2-40B4-BE49-F238E27FC236}">
                  <a16:creationId xmlns:a16="http://schemas.microsoft.com/office/drawing/2014/main" xmlns="" id="{F65EA35A-FEDB-43E5-915B-48D961402F60}"/>
                </a:ext>
              </a:extLst>
            </p:cNvPr>
            <p:cNvSpPr txBox="1">
              <a:spLocks/>
            </p:cNvSpPr>
            <p:nvPr/>
          </p:nvSpPr>
          <p:spPr>
            <a:xfrm>
              <a:off x="10405711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pod4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xmlns="" id="{134E3456-CDCA-4EE6-B557-002B16569AA2}"/>
                </a:ext>
              </a:extLst>
            </p:cNvPr>
            <p:cNvSpPr/>
            <p:nvPr/>
          </p:nvSpPr>
          <p:spPr>
            <a:xfrm>
              <a:off x="7845809" y="3443554"/>
              <a:ext cx="3750509" cy="1447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xmlns="" id="{C085F4FD-2646-4AAA-8430-FEE7C40B1827}"/>
                </a:ext>
              </a:extLst>
            </p:cNvPr>
            <p:cNvGrpSpPr/>
            <p:nvPr/>
          </p:nvGrpSpPr>
          <p:grpSpPr>
            <a:xfrm>
              <a:off x="10541007" y="4596974"/>
              <a:ext cx="818761" cy="294312"/>
              <a:chOff x="3829318" y="4582420"/>
              <a:chExt cx="981189" cy="294312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xmlns="" id="{0F27027E-5DE8-4DA9-9D3C-74000685C982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Content Placeholder 4">
                <a:extLst>
                  <a:ext uri="{FF2B5EF4-FFF2-40B4-BE49-F238E27FC236}">
                    <a16:creationId xmlns:a16="http://schemas.microsoft.com/office/drawing/2014/main" xmlns="" id="{CA25D608-E90A-4A43-8AC5-F987163D2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xmlns="" id="{5B6748C1-B564-43ED-8890-1A3B14AB33C5}"/>
                </a:ext>
              </a:extLst>
            </p:cNvPr>
            <p:cNvGrpSpPr/>
            <p:nvPr/>
          </p:nvGrpSpPr>
          <p:grpSpPr>
            <a:xfrm>
              <a:off x="8082360" y="4596974"/>
              <a:ext cx="818761" cy="294312"/>
              <a:chOff x="2804434" y="4582420"/>
              <a:chExt cx="981189" cy="294312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xmlns="" id="{912D783B-7960-4664-9FA6-0B3275B29E9C}"/>
                  </a:ext>
                </a:extLst>
              </p:cNvPr>
              <p:cNvSpPr/>
              <p:nvPr/>
            </p:nvSpPr>
            <p:spPr>
              <a:xfrm>
                <a:off x="2804434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Content Placeholder 4">
                <a:extLst>
                  <a:ext uri="{FF2B5EF4-FFF2-40B4-BE49-F238E27FC236}">
                    <a16:creationId xmlns:a16="http://schemas.microsoft.com/office/drawing/2014/main" xmlns="" id="{BB7066DE-2E98-4455-83FE-751FBA4D3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223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veth0</a:t>
                </a:r>
              </a:p>
            </p:txBody>
          </p:sp>
        </p:grp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xmlns="" id="{96B12C90-35D7-4B8E-A495-F68AC358945A}"/>
                </a:ext>
              </a:extLst>
            </p:cNvPr>
            <p:cNvSpPr/>
            <p:nvPr/>
          </p:nvSpPr>
          <p:spPr>
            <a:xfrm>
              <a:off x="9311682" y="421250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Content Placeholder 4">
              <a:extLst>
                <a:ext uri="{FF2B5EF4-FFF2-40B4-BE49-F238E27FC236}">
                  <a16:creationId xmlns:a16="http://schemas.microsoft.com/office/drawing/2014/main" xmlns="" id="{A2055053-DD24-4F64-99B8-5A7B11D73A50}"/>
                </a:ext>
              </a:extLst>
            </p:cNvPr>
            <p:cNvSpPr txBox="1">
              <a:spLocks/>
            </p:cNvSpPr>
            <p:nvPr/>
          </p:nvSpPr>
          <p:spPr>
            <a:xfrm>
              <a:off x="9402462" y="4276557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cbr0</a:t>
              </a: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xmlns="" id="{A6364806-2C5F-4ED2-A424-40B5C366B856}"/>
                </a:ext>
              </a:extLst>
            </p:cNvPr>
            <p:cNvGrpSpPr/>
            <p:nvPr/>
          </p:nvGrpSpPr>
          <p:grpSpPr>
            <a:xfrm>
              <a:off x="9311682" y="3443554"/>
              <a:ext cx="818761" cy="294312"/>
              <a:chOff x="3829318" y="4582420"/>
              <a:chExt cx="981189" cy="294312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xmlns="" id="{A69B3B7F-B02B-4CD5-95EF-78B4663F5938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Content Placeholder 4">
                <a:extLst>
                  <a:ext uri="{FF2B5EF4-FFF2-40B4-BE49-F238E27FC236}">
                    <a16:creationId xmlns:a16="http://schemas.microsoft.com/office/drawing/2014/main" xmlns="" id="{C08AB06B-7249-4DD2-9D19-3ED023906D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xmlns="" id="{4B6D4E1D-E6A4-4330-9549-8F99811793DE}"/>
                </a:ext>
              </a:extLst>
            </p:cNvPr>
            <p:cNvGrpSpPr/>
            <p:nvPr/>
          </p:nvGrpSpPr>
          <p:grpSpPr>
            <a:xfrm>
              <a:off x="10541007" y="3828027"/>
              <a:ext cx="818761" cy="294312"/>
              <a:chOff x="3829318" y="4582420"/>
              <a:chExt cx="981189" cy="294312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xmlns="" id="{E2DDF1D9-92EB-41DB-A21B-9AF72BFE4D2E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Content Placeholder 4">
                <a:extLst>
                  <a:ext uri="{FF2B5EF4-FFF2-40B4-BE49-F238E27FC236}">
                    <a16:creationId xmlns:a16="http://schemas.microsoft.com/office/drawing/2014/main" xmlns="" id="{61061ACB-2649-495D-8193-A961760AE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67251"/>
                <a:ext cx="763612" cy="12465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900" dirty="0" err="1">
                    <a:solidFill>
                      <a:schemeClr val="bg1"/>
                    </a:solidFill>
                  </a:rPr>
                  <a:t>cilium_vxlan</a:t>
                </a:r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8" name="Content Placeholder 4">
              <a:extLst>
                <a:ext uri="{FF2B5EF4-FFF2-40B4-BE49-F238E27FC236}">
                  <a16:creationId xmlns:a16="http://schemas.microsoft.com/office/drawing/2014/main" xmlns="" id="{11B871E6-9D03-4936-9E27-F7AA9BE9D1E9}"/>
                </a:ext>
              </a:extLst>
            </p:cNvPr>
            <p:cNvSpPr txBox="1">
              <a:spLocks/>
            </p:cNvSpPr>
            <p:nvPr/>
          </p:nvSpPr>
          <p:spPr>
            <a:xfrm>
              <a:off x="7947063" y="350761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root</a:t>
              </a:r>
            </a:p>
          </p:txBody>
        </p: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xmlns="" id="{801ACC97-EBBC-40DE-B8B2-AC97D575D3B0}"/>
                </a:ext>
              </a:extLst>
            </p:cNvPr>
            <p:cNvCxnSpPr/>
            <p:nvPr/>
          </p:nvCxnSpPr>
          <p:spPr>
            <a:xfrm flipH="1">
              <a:off x="8491740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xmlns="" id="{99DF5A21-0A52-423B-9183-F93F66023CC7}"/>
                </a:ext>
              </a:extLst>
            </p:cNvPr>
            <p:cNvCxnSpPr/>
            <p:nvPr/>
          </p:nvCxnSpPr>
          <p:spPr>
            <a:xfrm flipH="1">
              <a:off x="10950387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xmlns="" id="{F0651C18-98E9-4EAE-8E5E-AF25B8A63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0388" y="4452324"/>
              <a:ext cx="0" cy="1398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xmlns="" id="{F7A8621B-2598-4CB9-96BE-AACF0089A1DD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 flipV="1">
              <a:off x="10950388" y="4122339"/>
              <a:ext cx="0" cy="1446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xmlns="" id="{604B6D0A-6A51-487C-B406-A7F6611C107A}"/>
                </a:ext>
              </a:extLst>
            </p:cNvPr>
            <p:cNvCxnSpPr/>
            <p:nvPr/>
          </p:nvCxnSpPr>
          <p:spPr>
            <a:xfrm flipH="1">
              <a:off x="8491740" y="435965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xmlns="" id="{13EB02C6-6457-449E-950C-83ED4883959F}"/>
                </a:ext>
              </a:extLst>
            </p:cNvPr>
            <p:cNvCxnSpPr>
              <a:cxnSpLocks/>
              <a:stCxn id="378" idx="0"/>
            </p:cNvCxnSpPr>
            <p:nvPr/>
          </p:nvCxnSpPr>
          <p:spPr>
            <a:xfrm flipV="1">
              <a:off x="8491741" y="4354894"/>
              <a:ext cx="0" cy="2420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xmlns="" id="{01A20030-6C9A-4092-97F1-97447AE53A75}"/>
                </a:ext>
              </a:extLst>
            </p:cNvPr>
            <p:cNvCxnSpPr>
              <a:cxnSpLocks/>
              <a:stCxn id="374" idx="0"/>
            </p:cNvCxnSpPr>
            <p:nvPr/>
          </p:nvCxnSpPr>
          <p:spPr>
            <a:xfrm flipV="1">
              <a:off x="10950388" y="3585949"/>
              <a:ext cx="0" cy="242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xmlns="" id="{1B6BDC47-3885-4233-935C-DEDDDCF01D13}"/>
                </a:ext>
              </a:extLst>
            </p:cNvPr>
            <p:cNvCxnSpPr/>
            <p:nvPr/>
          </p:nvCxnSpPr>
          <p:spPr>
            <a:xfrm flipH="1">
              <a:off x="10130443" y="3590710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xmlns="" id="{1D371B54-3A54-43EA-BF96-0E700BDE2992}"/>
                </a:ext>
              </a:extLst>
            </p:cNvPr>
            <p:cNvCxnSpPr/>
            <p:nvPr/>
          </p:nvCxnSpPr>
          <p:spPr>
            <a:xfrm flipH="1">
              <a:off x="10130443" y="426222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Content Placeholder 4">
              <a:extLst>
                <a:ext uri="{FF2B5EF4-FFF2-40B4-BE49-F238E27FC236}">
                  <a16:creationId xmlns:a16="http://schemas.microsoft.com/office/drawing/2014/main" xmlns="" id="{CCBE79AF-1997-433A-8446-9D17D3262D36}"/>
                </a:ext>
              </a:extLst>
            </p:cNvPr>
            <p:cNvSpPr txBox="1">
              <a:spLocks/>
            </p:cNvSpPr>
            <p:nvPr/>
          </p:nvSpPr>
          <p:spPr>
            <a:xfrm>
              <a:off x="9311683" y="5935029"/>
              <a:ext cx="818760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/>
                <a:t>Node2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B2D9016A-6412-4871-8839-D25C44DDE8B8}"/>
                </a:ext>
              </a:extLst>
            </p:cNvPr>
            <p:cNvCxnSpPr/>
            <p:nvPr/>
          </p:nvCxnSpPr>
          <p:spPr>
            <a:xfrm flipH="1">
              <a:off x="10130443" y="445708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E77AF9C-185D-41D2-82F3-7B692849DEC3}"/>
              </a:ext>
            </a:extLst>
          </p:cNvPr>
          <p:cNvGrpSpPr/>
          <p:nvPr/>
        </p:nvGrpSpPr>
        <p:grpSpPr>
          <a:xfrm>
            <a:off x="3282696" y="3301087"/>
            <a:ext cx="4101525" cy="2800141"/>
            <a:chOff x="3283530" y="3301087"/>
            <a:chExt cx="4101525" cy="28001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D60F174C-DF23-4C89-8051-216D1EFBEAD1}"/>
                </a:ext>
              </a:extLst>
            </p:cNvPr>
            <p:cNvSpPr/>
            <p:nvPr/>
          </p:nvSpPr>
          <p:spPr>
            <a:xfrm>
              <a:off x="3283530" y="3301087"/>
              <a:ext cx="4101525" cy="27198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21D5934-7A0A-4249-A2E4-C73807E50254}"/>
                </a:ext>
              </a:extLst>
            </p:cNvPr>
            <p:cNvSpPr/>
            <p:nvPr/>
          </p:nvSpPr>
          <p:spPr>
            <a:xfrm>
              <a:off x="3459038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xmlns="" id="{47EE3BE2-56E0-478B-835E-E0FCDB402633}"/>
                </a:ext>
              </a:extLst>
            </p:cNvPr>
            <p:cNvSpPr/>
            <p:nvPr/>
          </p:nvSpPr>
          <p:spPr>
            <a:xfrm>
              <a:off x="3932138" y="531576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ontent Placeholder 4">
              <a:extLst>
                <a:ext uri="{FF2B5EF4-FFF2-40B4-BE49-F238E27FC236}">
                  <a16:creationId xmlns:a16="http://schemas.microsoft.com/office/drawing/2014/main" xmlns="" id="{ED110CE5-A5FF-4219-A835-61E1F6A278CD}"/>
                </a:ext>
              </a:extLst>
            </p:cNvPr>
            <p:cNvSpPr txBox="1">
              <a:spLocks/>
            </p:cNvSpPr>
            <p:nvPr/>
          </p:nvSpPr>
          <p:spPr>
            <a:xfrm>
              <a:off x="4022918" y="5390435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eth0</a:t>
              </a:r>
            </a:p>
          </p:txBody>
        </p:sp>
        <p:sp>
          <p:nvSpPr>
            <p:cNvPr id="132" name="Content Placeholder 4">
              <a:extLst>
                <a:ext uri="{FF2B5EF4-FFF2-40B4-BE49-F238E27FC236}">
                  <a16:creationId xmlns:a16="http://schemas.microsoft.com/office/drawing/2014/main" xmlns="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5674909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08997D5F-7EA1-4114-8A61-625D6B3FA7B4}"/>
                </a:ext>
              </a:extLst>
            </p:cNvPr>
            <p:cNvSpPr/>
            <p:nvPr/>
          </p:nvSpPr>
          <p:spPr>
            <a:xfrm>
              <a:off x="5917686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434BA82-4219-47AC-B5A1-D0DF2F39CA9D}"/>
                </a:ext>
              </a:extLst>
            </p:cNvPr>
            <p:cNvGrpSpPr/>
            <p:nvPr/>
          </p:nvGrpSpPr>
          <p:grpSpPr>
            <a:xfrm>
              <a:off x="6390787" y="5315760"/>
              <a:ext cx="818761" cy="294312"/>
              <a:chOff x="4112796" y="5301206"/>
              <a:chExt cx="981189" cy="29431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xmlns="" id="{34AEA231-BDF0-4B25-BE94-1B8C9655813D}"/>
                  </a:ext>
                </a:extLst>
              </p:cNvPr>
              <p:cNvSpPr/>
              <p:nvPr/>
            </p:nvSpPr>
            <p:spPr>
              <a:xfrm>
                <a:off x="4112796" y="5301206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ontent Placeholder 4">
                <a:extLst>
                  <a:ext uri="{FF2B5EF4-FFF2-40B4-BE49-F238E27FC236}">
                    <a16:creationId xmlns:a16="http://schemas.microsoft.com/office/drawing/2014/main" xmlns="" id="{1EB7C213-F840-4052-8A10-20EE57BC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584" y="5365263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eth1</a:t>
                </a:r>
              </a:p>
            </p:txBody>
          </p:sp>
        </p:grpSp>
        <p:sp>
          <p:nvSpPr>
            <p:cNvPr id="137" name="Content Placeholder 4">
              <a:extLst>
                <a:ext uri="{FF2B5EF4-FFF2-40B4-BE49-F238E27FC236}">
                  <a16:creationId xmlns:a16="http://schemas.microsoft.com/office/drawing/2014/main" xmlns="" id="{F0617D81-3ED3-49BA-9A48-20B73BD58D4F}"/>
                </a:ext>
              </a:extLst>
            </p:cNvPr>
            <p:cNvSpPr txBox="1">
              <a:spLocks/>
            </p:cNvSpPr>
            <p:nvPr/>
          </p:nvSpPr>
          <p:spPr>
            <a:xfrm>
              <a:off x="6018940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pod2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756B01E4-8630-40D3-8D2F-BC920727FDE1}"/>
                </a:ext>
              </a:extLst>
            </p:cNvPr>
            <p:cNvSpPr/>
            <p:nvPr/>
          </p:nvSpPr>
          <p:spPr>
            <a:xfrm>
              <a:off x="3459038" y="3443554"/>
              <a:ext cx="3750509" cy="1447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B46FF2D3-923B-46F3-A5F3-E5A42E5B8B61}"/>
                </a:ext>
              </a:extLst>
            </p:cNvPr>
            <p:cNvGrpSpPr/>
            <p:nvPr/>
          </p:nvGrpSpPr>
          <p:grpSpPr>
            <a:xfrm>
              <a:off x="6154237" y="4596974"/>
              <a:ext cx="818761" cy="294312"/>
              <a:chOff x="3829319" y="4582420"/>
              <a:chExt cx="981189" cy="294312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xmlns="" id="{08AE0B21-A9E0-48B1-8945-EF616975A5BF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ontent Placeholder 4">
                <a:extLst>
                  <a:ext uri="{FF2B5EF4-FFF2-40B4-BE49-F238E27FC236}">
                    <a16:creationId xmlns:a16="http://schemas.microsoft.com/office/drawing/2014/main" xmlns="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17E8D95-A79D-413F-9EB3-B51D6CDCDB19}"/>
                </a:ext>
              </a:extLst>
            </p:cNvPr>
            <p:cNvGrpSpPr/>
            <p:nvPr/>
          </p:nvGrpSpPr>
          <p:grpSpPr>
            <a:xfrm>
              <a:off x="3695589" y="4596974"/>
              <a:ext cx="818761" cy="294312"/>
              <a:chOff x="2804435" y="4582420"/>
              <a:chExt cx="981189" cy="29431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xmlns="" id="{C8C12B18-A4B9-4B69-B02D-83DEB11F92C4}"/>
                  </a:ext>
                </a:extLst>
              </p:cNvPr>
              <p:cNvSpPr/>
              <p:nvPr/>
            </p:nvSpPr>
            <p:spPr>
              <a:xfrm>
                <a:off x="2804435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ontent Placeholder 4">
                <a:extLst>
                  <a:ext uri="{FF2B5EF4-FFF2-40B4-BE49-F238E27FC236}">
                    <a16:creationId xmlns:a16="http://schemas.microsoft.com/office/drawing/2014/main" xmlns="" id="{E308F5A0-71E6-4442-A43F-78D530FB2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223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veth0</a:t>
                </a: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0E19DE81-F61F-4822-AE2A-DCF8E3DBC390}"/>
                </a:ext>
              </a:extLst>
            </p:cNvPr>
            <p:cNvSpPr/>
            <p:nvPr/>
          </p:nvSpPr>
          <p:spPr>
            <a:xfrm>
              <a:off x="4924911" y="421250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ontent Placeholder 4">
              <a:extLst>
                <a:ext uri="{FF2B5EF4-FFF2-40B4-BE49-F238E27FC236}">
                  <a16:creationId xmlns:a16="http://schemas.microsoft.com/office/drawing/2014/main" xmlns="" id="{4C89676D-ECDF-46EF-91BE-46272F0CDD9E}"/>
                </a:ext>
              </a:extLst>
            </p:cNvPr>
            <p:cNvSpPr txBox="1">
              <a:spLocks/>
            </p:cNvSpPr>
            <p:nvPr/>
          </p:nvSpPr>
          <p:spPr>
            <a:xfrm>
              <a:off x="5015691" y="4276557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cbr0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9CDD1132-35AE-4540-96F7-6715C5DFE212}"/>
                </a:ext>
              </a:extLst>
            </p:cNvPr>
            <p:cNvGrpSpPr/>
            <p:nvPr/>
          </p:nvGrpSpPr>
          <p:grpSpPr>
            <a:xfrm>
              <a:off x="4924912" y="3443554"/>
              <a:ext cx="818761" cy="294312"/>
              <a:chOff x="3829319" y="4582420"/>
              <a:chExt cx="981189" cy="294312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F39B17E0-0733-4FBF-A012-3FC34FC15F38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ontent Placeholder 4">
                <a:extLst>
                  <a:ext uri="{FF2B5EF4-FFF2-40B4-BE49-F238E27FC236}">
                    <a16:creationId xmlns:a16="http://schemas.microsoft.com/office/drawing/2014/main" xmlns="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88AF2E39-7AD1-403E-A2FD-9B30A9D8248B}"/>
                </a:ext>
              </a:extLst>
            </p:cNvPr>
            <p:cNvGrpSpPr/>
            <p:nvPr/>
          </p:nvGrpSpPr>
          <p:grpSpPr>
            <a:xfrm>
              <a:off x="6154237" y="3828027"/>
              <a:ext cx="818761" cy="294312"/>
              <a:chOff x="3829319" y="4582420"/>
              <a:chExt cx="981189" cy="29431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xmlns="" id="{680E6B88-F274-45EF-8A4D-0F8515FF06E4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Content Placeholder 4">
                <a:extLst>
                  <a:ext uri="{FF2B5EF4-FFF2-40B4-BE49-F238E27FC236}">
                    <a16:creationId xmlns:a16="http://schemas.microsoft.com/office/drawing/2014/main" xmlns="" id="{675BBD24-52A4-436D-8399-9D9EC714C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67251"/>
                <a:ext cx="763612" cy="124650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900" dirty="0" err="1" smtClean="0">
                    <a:solidFill>
                      <a:schemeClr val="bg1"/>
                    </a:solidFill>
                  </a:rPr>
                  <a:t>cilium_vxlan</a:t>
                </a:r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9" name="Content Placeholder 4">
              <a:extLst>
                <a:ext uri="{FF2B5EF4-FFF2-40B4-BE49-F238E27FC236}">
                  <a16:creationId xmlns:a16="http://schemas.microsoft.com/office/drawing/2014/main" xmlns="" id="{4AC55F30-46AC-4248-A7FF-AE527502B4CC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350761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root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D0089B1-5BF9-4426-9546-B2B09FD4B6D2}"/>
                </a:ext>
              </a:extLst>
            </p:cNvPr>
            <p:cNvCxnSpPr/>
            <p:nvPr/>
          </p:nvCxnSpPr>
          <p:spPr>
            <a:xfrm flipH="1">
              <a:off x="4104969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051F1009-A16B-4D93-A8C1-C4B290B36AFB}"/>
                </a:ext>
              </a:extLst>
            </p:cNvPr>
            <p:cNvCxnSpPr/>
            <p:nvPr/>
          </p:nvCxnSpPr>
          <p:spPr>
            <a:xfrm flipH="1">
              <a:off x="6563616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E7FFCCA-AD1B-4DF9-91FC-335F1E47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4415372"/>
              <a:ext cx="0" cy="1768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513AF9CB-6643-4D60-BD65-5AD03A88E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4124721"/>
              <a:ext cx="0" cy="1792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90FA5D1-EDC6-4D8A-867A-0E3D667E5F65}"/>
                </a:ext>
              </a:extLst>
            </p:cNvPr>
            <p:cNvCxnSpPr/>
            <p:nvPr/>
          </p:nvCxnSpPr>
          <p:spPr>
            <a:xfrm flipH="1">
              <a:off x="5743672" y="4420135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C19B74BA-3DFD-4947-8E6B-F8D0FD2CE091}"/>
                </a:ext>
              </a:extLst>
            </p:cNvPr>
            <p:cNvCxnSpPr/>
            <p:nvPr/>
          </p:nvCxnSpPr>
          <p:spPr>
            <a:xfrm flipH="1">
              <a:off x="5743672" y="4299178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EFE1573E-AAE2-4EA2-9FF5-6D7203A6FED5}"/>
                </a:ext>
              </a:extLst>
            </p:cNvPr>
            <p:cNvCxnSpPr/>
            <p:nvPr/>
          </p:nvCxnSpPr>
          <p:spPr>
            <a:xfrm flipH="1">
              <a:off x="4104969" y="435965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1740B800-BE0E-4626-B06F-87688B0E528B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flipV="1">
              <a:off x="4104970" y="4354894"/>
              <a:ext cx="0" cy="2420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6DC69AF9-D156-47A7-BE68-D0CCD6F5A33E}"/>
                </a:ext>
              </a:extLst>
            </p:cNvPr>
            <p:cNvCxnSpPr>
              <a:cxnSpLocks/>
              <a:stCxn id="157" idx="0"/>
            </p:cNvCxnSpPr>
            <p:nvPr/>
          </p:nvCxnSpPr>
          <p:spPr>
            <a:xfrm flipV="1">
              <a:off x="6563617" y="3585949"/>
              <a:ext cx="0" cy="242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76554C4A-18E3-41A4-AB87-DD4081E2733F}"/>
                </a:ext>
              </a:extLst>
            </p:cNvPr>
            <p:cNvCxnSpPr/>
            <p:nvPr/>
          </p:nvCxnSpPr>
          <p:spPr>
            <a:xfrm flipH="1">
              <a:off x="5743672" y="3590710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Content Placeholder 4">
              <a:extLst>
                <a:ext uri="{FF2B5EF4-FFF2-40B4-BE49-F238E27FC236}">
                  <a16:creationId xmlns:a16="http://schemas.microsoft.com/office/drawing/2014/main" xmlns="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4924912" y="5935029"/>
              <a:ext cx="818760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/>
                <a:t>Node1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21396" y="3301086"/>
            <a:ext cx="2686626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2195E715-8A3C-4F53-8135-97FB657CEE2A}"/>
              </a:ext>
            </a:extLst>
          </p:cNvPr>
          <p:cNvSpPr/>
          <p:nvPr/>
        </p:nvSpPr>
        <p:spPr>
          <a:xfrm>
            <a:off x="4021424" y="502688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xmlns="" id="{DFE80220-5EC9-41AA-B98F-35FB5A9D4269}"/>
              </a:ext>
            </a:extLst>
          </p:cNvPr>
          <p:cNvSpPr/>
          <p:nvPr/>
        </p:nvSpPr>
        <p:spPr>
          <a:xfrm>
            <a:off x="4431396" y="427611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xmlns="" id="{6356BB0A-EB80-4523-B68B-9D5ED68E1142}"/>
              </a:ext>
            </a:extLst>
          </p:cNvPr>
          <p:cNvSpPr/>
          <p:nvPr/>
        </p:nvSpPr>
        <p:spPr>
          <a:xfrm>
            <a:off x="6070099" y="3507730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xmlns="" id="{C0F9E58F-8CE9-4C95-9B61-85028DC105ED}"/>
              </a:ext>
            </a:extLst>
          </p:cNvPr>
          <p:cNvSpPr/>
          <p:nvPr/>
        </p:nvSpPr>
        <p:spPr>
          <a:xfrm>
            <a:off x="10866842" y="502688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xmlns="" id="{BCA32BD2-98D4-4683-94FE-634DAEE249DE}"/>
              </a:ext>
            </a:extLst>
          </p:cNvPr>
          <p:cNvSpPr/>
          <p:nvPr/>
        </p:nvSpPr>
        <p:spPr>
          <a:xfrm>
            <a:off x="10456870" y="417868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xmlns="" id="{F16CB959-266C-4084-9A1C-831C90F6A7A2}"/>
              </a:ext>
            </a:extLst>
          </p:cNvPr>
          <p:cNvSpPr/>
          <p:nvPr/>
        </p:nvSpPr>
        <p:spPr>
          <a:xfrm>
            <a:off x="10456870" y="3507730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91182D4C-6E8F-4B96-90AC-56104E1B5F10}"/>
              </a:ext>
            </a:extLst>
          </p:cNvPr>
          <p:cNvSpPr/>
          <p:nvPr/>
        </p:nvSpPr>
        <p:spPr>
          <a:xfrm>
            <a:off x="10456870" y="437354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91236" y="3881924"/>
            <a:ext cx="2346946" cy="1558210"/>
            <a:chOff x="591236" y="3910157"/>
            <a:chExt cx="2346946" cy="1558210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314205"/>
              <a:ext cx="2346946" cy="1154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err="1" smtClean="0"/>
                <a:t>cilium_vxlan</a:t>
              </a:r>
              <a:r>
                <a:rPr lang="en-US" sz="1400" b="0" dirty="0" smtClean="0"/>
                <a:t> device </a:t>
              </a:r>
              <a:r>
                <a:rPr lang="en-US" sz="1400" b="0" dirty="0"/>
                <a:t>does VXLAN encap/decap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/>
                <a:t>Traffic from pod1 is going through </a:t>
              </a:r>
              <a:r>
                <a:rPr lang="en-US" sz="1400" b="0" dirty="0" smtClean="0"/>
                <a:t>“</a:t>
              </a:r>
              <a:r>
                <a:rPr lang="en-US" sz="1400" b="0" dirty="0" err="1" smtClean="0"/>
                <a:t>cilium_vxlan</a:t>
              </a:r>
              <a:r>
                <a:rPr lang="en-US" sz="1400" b="0" dirty="0" smtClean="0"/>
                <a:t>” </a:t>
              </a:r>
              <a:r>
                <a:rPr lang="en-US" sz="1400" b="0" dirty="0"/>
                <a:t>device before exiting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10157"/>
              <a:ext cx="2346946" cy="3323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Packet Flow</a:t>
              </a:r>
              <a:endParaRPr lang="en-US" dirty="0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ABE1BDE-DDAD-4480-BC28-317E7FA04189}"/>
              </a:ext>
            </a:extLst>
          </p:cNvPr>
          <p:cNvSpPr/>
          <p:nvPr/>
        </p:nvSpPr>
        <p:spPr>
          <a:xfrm>
            <a:off x="5378008" y="3075788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8CF1443B-2E7D-4DE2-8E96-54DCCC12A9F1}"/>
              </a:ext>
            </a:extLst>
          </p:cNvPr>
          <p:cNvSpPr/>
          <p:nvPr/>
        </p:nvSpPr>
        <p:spPr>
          <a:xfrm>
            <a:off x="6713004" y="2308975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A154BC1A-2C9D-4A7E-8E03-D5EABAF409F1}"/>
              </a:ext>
            </a:extLst>
          </p:cNvPr>
          <p:cNvSpPr/>
          <p:nvPr/>
        </p:nvSpPr>
        <p:spPr>
          <a:xfrm>
            <a:off x="8947421" y="2288655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3145675-9B7D-465A-B781-19301CAD6F8B}"/>
              </a:ext>
            </a:extLst>
          </p:cNvPr>
          <p:cNvSpPr/>
          <p:nvPr/>
        </p:nvSpPr>
        <p:spPr>
          <a:xfrm>
            <a:off x="9803464" y="3041923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38" name="Title 2"/>
          <p:cNvSpPr txBox="1">
            <a:spLocks/>
          </p:cNvSpPr>
          <p:nvPr/>
        </p:nvSpPr>
        <p:spPr>
          <a:xfrm>
            <a:off x="263683" y="2177465"/>
            <a:ext cx="6060684" cy="670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Cilium</a:t>
            </a:r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DFE80220-5EC9-41AA-B98F-35FB5A9D4269}"/>
              </a:ext>
            </a:extLst>
          </p:cNvPr>
          <p:cNvSpPr/>
          <p:nvPr/>
        </p:nvSpPr>
        <p:spPr>
          <a:xfrm>
            <a:off x="6114136" y="422336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851106" y="1801120"/>
            <a:ext cx="5596056" cy="1227378"/>
            <a:chOff x="4851106" y="1801120"/>
            <a:chExt cx="5596056" cy="1227378"/>
          </a:xfrm>
        </p:grpSpPr>
        <p:grpSp>
          <p:nvGrpSpPr>
            <p:cNvPr id="203" name="Group 202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233" name="Picture 232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34" name="Rectangle 233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473051" y="2547237"/>
              <a:ext cx="476608" cy="467132"/>
              <a:chOff x="5316575" y="2700048"/>
              <a:chExt cx="476608" cy="448059"/>
            </a:xfrm>
          </p:grpSpPr>
          <p:pic>
            <p:nvPicPr>
              <p:cNvPr id="231" name="Picture 230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18217" y="2700048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227" name="Picture 226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28" name="Group 227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217" name="Picture 216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224" name="Group 223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207" name="Rectangle 206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43162" y="2983946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215" name="Picture 214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10" name="Rectangle 20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222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970554" y="2549373"/>
              <a:ext cx="476608" cy="461937"/>
              <a:chOff x="5316575" y="2705031"/>
              <a:chExt cx="476608" cy="443076"/>
            </a:xfrm>
          </p:grpSpPr>
          <p:pic>
            <p:nvPicPr>
              <p:cNvPr id="213" name="Picture 212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75" y="2736179"/>
                <a:ext cx="476608" cy="411928"/>
              </a:xfrm>
              <a:prstGeom prst="rect">
                <a:avLst/>
              </a:prstGeom>
            </p:spPr>
          </p:pic>
          <p:sp>
            <p:nvSpPr>
              <p:cNvPr id="214" name="Rectangle 213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509407" y="2705031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212" name="Rectangle 211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5325" y="298558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9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7" grpId="0" animBg="1"/>
      <p:bldP spid="255" grpId="0" animBg="1"/>
      <p:bldP spid="369" grpId="0" animBg="1"/>
      <p:bldP spid="371" grpId="0" animBg="1"/>
      <p:bldP spid="372" grpId="0" animBg="1"/>
      <p:bldP spid="144" grpId="0" animBg="1"/>
      <p:bldP spid="97" grpId="0" animBg="1"/>
      <p:bldP spid="140" grpId="0" animBg="1"/>
      <p:bldP spid="141" grpId="0" animBg="1"/>
      <p:bldP spid="114" grpId="0" animBg="1"/>
      <p:bldP spid="1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Repo to download all </a:t>
            </a:r>
            <a:r>
              <a:rPr lang="en-US" dirty="0" smtClean="0"/>
              <a:t>commands/PPT/PDF </a:t>
            </a:r>
            <a:r>
              <a:rPr lang="en-US" dirty="0" smtClean="0"/>
              <a:t>slides: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b="1" dirty="0" smtClean="0">
                <a:solidFill>
                  <a:srgbClr val="C00000"/>
                </a:solidFill>
                <a:hlinkClick r:id="rId2"/>
              </a:rPr>
              <a:t>https</a:t>
            </a:r>
            <a:r>
              <a:rPr lang="en-US" b="1" dirty="0">
                <a:solidFill>
                  <a:srgbClr val="C00000"/>
                </a:solidFill>
                <a:hlinkClick r:id="rId2"/>
              </a:rPr>
              <a:t>://</a:t>
            </a:r>
            <a:r>
              <a:rPr lang="en-US" b="1" dirty="0" smtClean="0">
                <a:solidFill>
                  <a:srgbClr val="C00000"/>
                </a:solidFill>
                <a:hlinkClick r:id="rId2"/>
              </a:rPr>
              <a:t>github.com/jayakody/ons-2019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If </a:t>
            </a:r>
            <a:r>
              <a:rPr lang="en-US" dirty="0"/>
              <a:t>you think that’s going to help the </a:t>
            </a:r>
            <a:r>
              <a:rPr lang="en-US" dirty="0" smtClean="0"/>
              <a:t>community f</a:t>
            </a:r>
            <a:r>
              <a:rPr lang="en-US" dirty="0" smtClean="0"/>
              <a:t>eel </a:t>
            </a:r>
            <a:r>
              <a:rPr lang="en-US" dirty="0" smtClean="0"/>
              <a:t>free to send pull requests/notes/links to blog posts </a:t>
            </a:r>
            <a:r>
              <a:rPr lang="en-US" dirty="0" smtClean="0"/>
              <a:t>etc.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4" y="3053523"/>
            <a:ext cx="2963610" cy="3015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87820" y="3149074"/>
            <a:ext cx="4210466" cy="3702357"/>
            <a:chOff x="565061" y="4003532"/>
            <a:chExt cx="2363641" cy="1149811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5061" y="4273973"/>
              <a:ext cx="1580140" cy="87937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Multiple ways to access pod namespaces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err="1" smtClean="0"/>
                <a:t>kubectl</a:t>
              </a:r>
              <a:r>
                <a:rPr lang="en-US" sz="1400" b="0" dirty="0" smtClean="0"/>
                <a:t> exec -it / </a:t>
              </a:r>
              <a:r>
                <a:rPr lang="en-US" sz="1400" b="0" dirty="0" err="1" smtClean="0"/>
                <a:t>docker</a:t>
              </a:r>
              <a:r>
                <a:rPr lang="en-US" sz="1400" b="0" dirty="0" smtClean="0"/>
                <a:t> exec -it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err="1" smtClean="0"/>
                <a:t>nsenter</a:t>
              </a:r>
              <a:r>
                <a:rPr lang="en-US" sz="1400" b="0" dirty="0" smtClean="0"/>
                <a:t> (“namespace enter”, let you run commands that are installed on the host but not on the container)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 smtClean="0"/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 smtClean="0"/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/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b="0" dirty="0"/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81756" y="4003532"/>
              <a:ext cx="2346946" cy="20646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Accessing Pod </a:t>
              </a:r>
            </a:p>
            <a:p>
              <a:r>
                <a:rPr lang="en-US" dirty="0" smtClean="0"/>
                <a:t>Namespaces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K8S Networking: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139" y="2943061"/>
            <a:ext cx="7251690" cy="70261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60" y="4005550"/>
            <a:ext cx="4236773" cy="189973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37" y="4005550"/>
            <a:ext cx="4215265" cy="18854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4685962" y="3415553"/>
            <a:ext cx="1721358" cy="60433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34936" y="3495569"/>
            <a:ext cx="5571611" cy="52431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00846" y="4178313"/>
            <a:ext cx="69494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701296" y="4178313"/>
            <a:ext cx="694946" cy="0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8744" y="5943047"/>
            <a:ext cx="732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Both containers belong to the same pod =&gt; Same Network Namespace  =&gt; same ’</a:t>
            </a:r>
            <a:r>
              <a:rPr lang="en-US" sz="1400" b="1" dirty="0" err="1" smtClean="0">
                <a:latin typeface="Times New Roman" charset="0"/>
                <a:ea typeface="Times New Roman" charset="0"/>
                <a:cs typeface="Times New Roman" charset="0"/>
              </a:rPr>
              <a:t>ip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 a’ output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Down Arrow 27"/>
          <p:cNvSpPr/>
          <p:nvPr/>
        </p:nvSpPr>
        <p:spPr>
          <a:xfrm rot="14712738">
            <a:off x="3648029" y="4051409"/>
            <a:ext cx="247426" cy="1621971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577808" y="4322315"/>
            <a:ext cx="1402405" cy="17550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6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3053523"/>
            <a:ext cx="4462750" cy="3388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04695" y="3128424"/>
            <a:ext cx="4321739" cy="2937630"/>
            <a:chOff x="518397" y="3997119"/>
            <a:chExt cx="2426107" cy="912316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18397" y="4235570"/>
              <a:ext cx="2346946" cy="6738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Interface </a:t>
              </a:r>
              <a:r>
                <a:rPr lang="en-US" sz="1400" b="0" dirty="0"/>
                <a:t>between container runtime and network </a:t>
              </a:r>
              <a:r>
                <a:rPr lang="en-US" sz="1400" b="0" dirty="0" smtClean="0"/>
                <a:t>implementation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Network plugin that implements CNI spec takes a container runtime and configure (attach/detach) it to the network that the plugin implements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CNI plugin is an executable (in: /opt/</a:t>
              </a:r>
              <a:r>
                <a:rPr lang="en-US" sz="1400" b="0" dirty="0" err="1" smtClean="0"/>
                <a:t>cni</a:t>
              </a:r>
              <a:r>
                <a:rPr lang="en-US" sz="1400" b="0" dirty="0" smtClean="0"/>
                <a:t>/bin) 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When invoked it reads in a JSON config to get all the required parameters to configure the container with the network</a:t>
              </a:r>
              <a:endParaRPr lang="en-US" sz="1400" b="0" dirty="0"/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7558" y="3997119"/>
              <a:ext cx="2346946" cy="20646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Container Networking Interface : CNI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K8S Networking: Basics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83052" y="2250341"/>
            <a:ext cx="1398749" cy="52429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Container Runtime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195025" y="3972861"/>
            <a:ext cx="1162359" cy="60767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CNI Plugin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8585013" y="2887135"/>
            <a:ext cx="394825" cy="1055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140071" y="3234273"/>
            <a:ext cx="3483896" cy="295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 Networking Interface 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8585013" y="4663108"/>
            <a:ext cx="394825" cy="793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79838" y="491787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Configures Networking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loud 9"/>
          <p:cNvSpPr/>
          <p:nvPr/>
        </p:nvSpPr>
        <p:spPr>
          <a:xfrm>
            <a:off x="8205803" y="5589079"/>
            <a:ext cx="1080655" cy="521923"/>
          </a:xfrm>
          <a:prstGeom prst="cloud">
            <a:avLst/>
          </a:prstGeom>
          <a:solidFill>
            <a:srgbClr val="EBE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2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3053523"/>
            <a:ext cx="4462750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81200" y="3217373"/>
            <a:ext cx="4233972" cy="2344177"/>
            <a:chOff x="561345" y="4024742"/>
            <a:chExt cx="2376837" cy="728012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4"/>
              <a:ext cx="2346946" cy="583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To </a:t>
              </a:r>
              <a:r>
                <a:rPr lang="en-US" sz="1400" b="0" dirty="0"/>
                <a:t>make </a:t>
              </a:r>
              <a:r>
                <a:rPr lang="en-US" sz="1400" b="0" dirty="0" smtClean="0"/>
                <a:t>networking easier, </a:t>
              </a:r>
              <a:r>
                <a:rPr lang="en-US" sz="1400" b="0" dirty="0"/>
                <a:t>Kubernetes does away with port-mapping and assigns a unique IP address to each </a:t>
              </a:r>
              <a:r>
                <a:rPr lang="en-US" sz="1400" b="0" dirty="0" smtClean="0"/>
                <a:t>pod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 smtClean="0"/>
                <a:t>If a </a:t>
              </a:r>
              <a:r>
                <a:rPr lang="en-US" sz="1400" b="0" dirty="0"/>
                <a:t>host cannot get an entire subnet to </a:t>
              </a:r>
              <a:r>
                <a:rPr lang="en-US" sz="1400" b="0" dirty="0" smtClean="0"/>
                <a:t>itself things get pretty complicated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/>
                <a:t>F</a:t>
              </a:r>
              <a:r>
                <a:rPr lang="en-US" sz="1400" b="0" dirty="0" smtClean="0"/>
                <a:t>lannel </a:t>
              </a:r>
              <a:r>
                <a:rPr lang="en-US" sz="1400" b="0" dirty="0"/>
                <a:t>aims to solve this problem by creating an overlay mesh network that provisions a subnet to each </a:t>
              </a:r>
              <a:r>
                <a:rPr lang="en-US" sz="1400" b="0" dirty="0" smtClean="0"/>
                <a:t>server</a:t>
              </a:r>
              <a:endParaRPr lang="en-US" sz="1400" b="0" dirty="0"/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Intro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Flannel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7449672" y="1615719"/>
            <a:ext cx="1828800" cy="9141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K8S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67166" y="2444659"/>
            <a:ext cx="0" cy="52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449672" y="2977039"/>
            <a:ext cx="2034988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Flannel CNI Plugin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453720" y="3549771"/>
            <a:ext cx="0" cy="52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449672" y="4079297"/>
            <a:ext cx="2034988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FlannelD</a:t>
            </a:r>
            <a:r>
              <a:rPr lang="en-US" dirty="0" smtClean="0"/>
              <a:t> (VXLAN/UDP..)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7552766" y="5316336"/>
            <a:ext cx="1828800" cy="9141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67166" y="4697862"/>
            <a:ext cx="0" cy="52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421396" y="3301086"/>
            <a:ext cx="2686626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95F1411-E71A-4486-9DDB-EC5365E85286}"/>
              </a:ext>
            </a:extLst>
          </p:cNvPr>
          <p:cNvGrpSpPr/>
          <p:nvPr/>
        </p:nvGrpSpPr>
        <p:grpSpPr>
          <a:xfrm>
            <a:off x="591236" y="3881924"/>
            <a:ext cx="2346946" cy="1558210"/>
            <a:chOff x="591236" y="3910157"/>
            <a:chExt cx="2346946" cy="1558210"/>
          </a:xfrm>
        </p:grpSpPr>
        <p:sp>
          <p:nvSpPr>
            <p:cNvPr id="163" name="Title 3">
              <a:extLst>
                <a:ext uri="{FF2B5EF4-FFF2-40B4-BE49-F238E27FC236}">
                  <a16:creationId xmlns:a16="http://schemas.microsoft.com/office/drawing/2014/main" xmlns="" id="{80083CAD-201C-42D0-8F60-6C0587DAA031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314205"/>
              <a:ext cx="2346946" cy="1154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/>
                <a:t>Flannel0 device does VXLAN encap/decap</a:t>
              </a: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b="0" dirty="0"/>
                <a:t>Traffic from pod1 is going through “flannel0” device before exiting</a:t>
              </a:r>
            </a:p>
          </p:txBody>
        </p:sp>
        <p:sp>
          <p:nvSpPr>
            <p:cNvPr id="165" name="Title 3">
              <a:extLst>
                <a:ext uri="{FF2B5EF4-FFF2-40B4-BE49-F238E27FC236}">
                  <a16:creationId xmlns:a16="http://schemas.microsoft.com/office/drawing/2014/main" xmlns="" id="{C0848ABD-B1AC-46C7-8BEA-DC133175687F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3910157"/>
              <a:ext cx="2346946" cy="3323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Packet Flow</a:t>
              </a:r>
              <a:endParaRPr lang="en-US" dirty="0"/>
            </a:p>
          </p:txBody>
        </p:sp>
      </p:grpSp>
      <p:sp>
        <p:nvSpPr>
          <p:cNvPr id="133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Flannel</a:t>
            </a:r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8D40F622-1782-4990-A8B0-148E27AA1AE4}"/>
              </a:ext>
            </a:extLst>
          </p:cNvPr>
          <p:cNvGrpSpPr/>
          <p:nvPr/>
        </p:nvGrpSpPr>
        <p:grpSpPr>
          <a:xfrm>
            <a:off x="7670301" y="3301087"/>
            <a:ext cx="4101525" cy="2800141"/>
            <a:chOff x="7670301" y="3301087"/>
            <a:chExt cx="4101525" cy="2800141"/>
          </a:xfrm>
        </p:grpSpPr>
        <p:sp>
          <p:nvSpPr>
            <p:cNvPr id="142" name="Rectangle 141">
              <a:extLst>
                <a:ext uri="{FF2B5EF4-FFF2-40B4-BE49-F238E27FC236}">
                  <a16:creationId xmlns="" xmlns:a16="http://schemas.microsoft.com/office/drawing/2014/main" id="{6C33256C-0BB6-4603-B3DD-403D926224A3}"/>
                </a:ext>
              </a:extLst>
            </p:cNvPr>
            <p:cNvSpPr/>
            <p:nvPr/>
          </p:nvSpPr>
          <p:spPr>
            <a:xfrm>
              <a:off x="7670301" y="3301087"/>
              <a:ext cx="4101525" cy="27198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3D628871-60EA-4C25-AC35-B49A4B84A4EA}"/>
                </a:ext>
              </a:extLst>
            </p:cNvPr>
            <p:cNvSpPr/>
            <p:nvPr/>
          </p:nvSpPr>
          <p:spPr>
            <a:xfrm>
              <a:off x="7845809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="" xmlns:a16="http://schemas.microsoft.com/office/drawing/2014/main" id="{0BD518DE-FC21-4B61-B5D7-1B04EF4E1635}"/>
                </a:ext>
              </a:extLst>
            </p:cNvPr>
            <p:cNvSpPr/>
            <p:nvPr/>
          </p:nvSpPr>
          <p:spPr>
            <a:xfrm>
              <a:off x="8318909" y="531576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4">
              <a:extLst>
                <a:ext uri="{FF2B5EF4-FFF2-40B4-BE49-F238E27FC236}">
                  <a16:creationId xmlns="" xmlns:a16="http://schemas.microsoft.com/office/drawing/2014/main" id="{291D26E9-4712-48EC-913B-D1917E02F318}"/>
                </a:ext>
              </a:extLst>
            </p:cNvPr>
            <p:cNvSpPr txBox="1">
              <a:spLocks/>
            </p:cNvSpPr>
            <p:nvPr/>
          </p:nvSpPr>
          <p:spPr>
            <a:xfrm>
              <a:off x="8409689" y="5390435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eth0</a:t>
              </a:r>
            </a:p>
          </p:txBody>
        </p:sp>
        <p:sp>
          <p:nvSpPr>
            <p:cNvPr id="164" name="Content Placeholder 4">
              <a:extLst>
                <a:ext uri="{FF2B5EF4-FFF2-40B4-BE49-F238E27FC236}">
                  <a16:creationId xmlns="" xmlns:a16="http://schemas.microsoft.com/office/drawing/2014/main" id="{3D162230-65C0-425E-9CBA-8292286E7665}"/>
                </a:ext>
              </a:extLst>
            </p:cNvPr>
            <p:cNvSpPr txBox="1">
              <a:spLocks/>
            </p:cNvSpPr>
            <p:nvPr/>
          </p:nvSpPr>
          <p:spPr>
            <a:xfrm>
              <a:off x="7947063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pod3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9950059-1FF8-4858-BAA0-BE81E2E30915}"/>
                </a:ext>
              </a:extLst>
            </p:cNvPr>
            <p:cNvSpPr/>
            <p:nvPr/>
          </p:nvSpPr>
          <p:spPr>
            <a:xfrm>
              <a:off x="10304457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="" xmlns:a16="http://schemas.microsoft.com/office/drawing/2014/main" id="{D12552D3-AF53-4BB9-8915-22F52072D9C7}"/>
                </a:ext>
              </a:extLst>
            </p:cNvPr>
            <p:cNvGrpSpPr/>
            <p:nvPr/>
          </p:nvGrpSpPr>
          <p:grpSpPr>
            <a:xfrm>
              <a:off x="10777557" y="5315760"/>
              <a:ext cx="818761" cy="294312"/>
              <a:chOff x="4112795" y="5301206"/>
              <a:chExt cx="981189" cy="294312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="" xmlns:a16="http://schemas.microsoft.com/office/drawing/2014/main" id="{A2B87822-53D7-4C4E-BAF2-99497C28C9F3}"/>
                  </a:ext>
                </a:extLst>
              </p:cNvPr>
              <p:cNvSpPr/>
              <p:nvPr/>
            </p:nvSpPr>
            <p:spPr>
              <a:xfrm>
                <a:off x="4112795" y="5301206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Content Placeholder 4">
                <a:extLst>
                  <a:ext uri="{FF2B5EF4-FFF2-40B4-BE49-F238E27FC236}">
                    <a16:creationId xmlns="" xmlns:a16="http://schemas.microsoft.com/office/drawing/2014/main" id="{32412DCC-FA60-4850-8787-A5DA07176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584" y="5365263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eth1</a:t>
                </a:r>
              </a:p>
            </p:txBody>
          </p:sp>
        </p:grpSp>
        <p:sp>
          <p:nvSpPr>
            <p:cNvPr id="168" name="Content Placeholder 4">
              <a:extLst>
                <a:ext uri="{FF2B5EF4-FFF2-40B4-BE49-F238E27FC236}">
                  <a16:creationId xmlns="" xmlns:a16="http://schemas.microsoft.com/office/drawing/2014/main" id="{F65EA35A-FEDB-43E5-915B-48D961402F60}"/>
                </a:ext>
              </a:extLst>
            </p:cNvPr>
            <p:cNvSpPr txBox="1">
              <a:spLocks/>
            </p:cNvSpPr>
            <p:nvPr/>
          </p:nvSpPr>
          <p:spPr>
            <a:xfrm>
              <a:off x="10405711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pod4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="" xmlns:a16="http://schemas.microsoft.com/office/drawing/2014/main" id="{134E3456-CDCA-4EE6-B557-002B16569AA2}"/>
                </a:ext>
              </a:extLst>
            </p:cNvPr>
            <p:cNvSpPr/>
            <p:nvPr/>
          </p:nvSpPr>
          <p:spPr>
            <a:xfrm>
              <a:off x="7845809" y="3443554"/>
              <a:ext cx="3750509" cy="1447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C085F4FD-2646-4AAA-8430-FEE7C40B1827}"/>
                </a:ext>
              </a:extLst>
            </p:cNvPr>
            <p:cNvGrpSpPr/>
            <p:nvPr/>
          </p:nvGrpSpPr>
          <p:grpSpPr>
            <a:xfrm>
              <a:off x="10541007" y="4596974"/>
              <a:ext cx="818761" cy="294312"/>
              <a:chOff x="3829318" y="4582420"/>
              <a:chExt cx="981189" cy="294312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="" xmlns:a16="http://schemas.microsoft.com/office/drawing/2014/main" id="{0F27027E-5DE8-4DA9-9D3C-74000685C982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Content Placeholder 4">
                <a:extLst>
                  <a:ext uri="{FF2B5EF4-FFF2-40B4-BE49-F238E27FC236}">
                    <a16:creationId xmlns="" xmlns:a16="http://schemas.microsoft.com/office/drawing/2014/main" id="{CA25D608-E90A-4A43-8AC5-F987163D2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="" xmlns:a16="http://schemas.microsoft.com/office/drawing/2014/main" id="{5B6748C1-B564-43ED-8890-1A3B14AB33C5}"/>
                </a:ext>
              </a:extLst>
            </p:cNvPr>
            <p:cNvGrpSpPr/>
            <p:nvPr/>
          </p:nvGrpSpPr>
          <p:grpSpPr>
            <a:xfrm>
              <a:off x="8082360" y="4596974"/>
              <a:ext cx="818761" cy="294312"/>
              <a:chOff x="2804434" y="4582420"/>
              <a:chExt cx="981189" cy="294312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id="{912D783B-7960-4664-9FA6-0B3275B29E9C}"/>
                  </a:ext>
                </a:extLst>
              </p:cNvPr>
              <p:cNvSpPr/>
              <p:nvPr/>
            </p:nvSpPr>
            <p:spPr>
              <a:xfrm>
                <a:off x="2804434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Content Placeholder 4">
                <a:extLst>
                  <a:ext uri="{FF2B5EF4-FFF2-40B4-BE49-F238E27FC236}">
                    <a16:creationId xmlns="" xmlns:a16="http://schemas.microsoft.com/office/drawing/2014/main" id="{BB7066DE-2E98-4455-83FE-751FBA4D3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223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veth0</a:t>
                </a:r>
              </a:p>
            </p:txBody>
          </p:sp>
        </p:grpSp>
        <p:sp>
          <p:nvSpPr>
            <p:cNvPr id="202" name="Rectangle 201">
              <a:extLst>
                <a:ext uri="{FF2B5EF4-FFF2-40B4-BE49-F238E27FC236}">
                  <a16:creationId xmlns="" xmlns:a16="http://schemas.microsoft.com/office/drawing/2014/main" id="{96B12C90-35D7-4B8E-A495-F68AC358945A}"/>
                </a:ext>
              </a:extLst>
            </p:cNvPr>
            <p:cNvSpPr/>
            <p:nvPr/>
          </p:nvSpPr>
          <p:spPr>
            <a:xfrm>
              <a:off x="9311682" y="421250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ontent Placeholder 4">
              <a:extLst>
                <a:ext uri="{FF2B5EF4-FFF2-40B4-BE49-F238E27FC236}">
                  <a16:creationId xmlns="" xmlns:a16="http://schemas.microsoft.com/office/drawing/2014/main" id="{A2055053-DD24-4F64-99B8-5A7B11D73A50}"/>
                </a:ext>
              </a:extLst>
            </p:cNvPr>
            <p:cNvSpPr txBox="1">
              <a:spLocks/>
            </p:cNvSpPr>
            <p:nvPr/>
          </p:nvSpPr>
          <p:spPr>
            <a:xfrm>
              <a:off x="9402462" y="4276557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cbr0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="" xmlns:a16="http://schemas.microsoft.com/office/drawing/2014/main" id="{A6364806-2C5F-4ED2-A424-40B5C366B856}"/>
                </a:ext>
              </a:extLst>
            </p:cNvPr>
            <p:cNvGrpSpPr/>
            <p:nvPr/>
          </p:nvGrpSpPr>
          <p:grpSpPr>
            <a:xfrm>
              <a:off x="9311682" y="3443554"/>
              <a:ext cx="818761" cy="294312"/>
              <a:chOff x="3829318" y="4582420"/>
              <a:chExt cx="981189" cy="294312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="" xmlns:a16="http://schemas.microsoft.com/office/drawing/2014/main" id="{A69B3B7F-B02B-4CD5-95EF-78B4663F5938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Content Placeholder 4">
                <a:extLst>
                  <a:ext uri="{FF2B5EF4-FFF2-40B4-BE49-F238E27FC236}">
                    <a16:creationId xmlns="" xmlns:a16="http://schemas.microsoft.com/office/drawing/2014/main" id="{C08AB06B-7249-4DD2-9D19-3ED023906D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="" xmlns:a16="http://schemas.microsoft.com/office/drawing/2014/main" id="{4B6D4E1D-E6A4-4330-9549-8F99811793DE}"/>
                </a:ext>
              </a:extLst>
            </p:cNvPr>
            <p:cNvGrpSpPr/>
            <p:nvPr/>
          </p:nvGrpSpPr>
          <p:grpSpPr>
            <a:xfrm>
              <a:off x="10541007" y="3828027"/>
              <a:ext cx="818761" cy="294312"/>
              <a:chOff x="3829318" y="4582420"/>
              <a:chExt cx="981189" cy="294312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="" xmlns:a16="http://schemas.microsoft.com/office/drawing/2014/main" id="{E2DDF1D9-92EB-41DB-A21B-9AF72BFE4D2E}"/>
                  </a:ext>
                </a:extLst>
              </p:cNvPr>
              <p:cNvSpPr/>
              <p:nvPr/>
            </p:nvSpPr>
            <p:spPr>
              <a:xfrm>
                <a:off x="3829318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Content Placeholder 4">
                <a:extLst>
                  <a:ext uri="{FF2B5EF4-FFF2-40B4-BE49-F238E27FC236}">
                    <a16:creationId xmlns="" xmlns:a16="http://schemas.microsoft.com/office/drawing/2014/main" id="{61061ACB-2649-495D-8193-A961760AE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flannel0</a:t>
                </a:r>
              </a:p>
            </p:txBody>
          </p:sp>
        </p:grpSp>
        <p:sp>
          <p:nvSpPr>
            <p:cNvPr id="206" name="Content Placeholder 4">
              <a:extLst>
                <a:ext uri="{FF2B5EF4-FFF2-40B4-BE49-F238E27FC236}">
                  <a16:creationId xmlns="" xmlns:a16="http://schemas.microsoft.com/office/drawing/2014/main" id="{11B871E6-9D03-4936-9E27-F7AA9BE9D1E9}"/>
                </a:ext>
              </a:extLst>
            </p:cNvPr>
            <p:cNvSpPr txBox="1">
              <a:spLocks/>
            </p:cNvSpPr>
            <p:nvPr/>
          </p:nvSpPr>
          <p:spPr>
            <a:xfrm>
              <a:off x="7947063" y="350761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root</a:t>
              </a: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801ACC97-EBBC-40DE-B8B2-AC97D575D3B0}"/>
                </a:ext>
              </a:extLst>
            </p:cNvPr>
            <p:cNvCxnSpPr/>
            <p:nvPr/>
          </p:nvCxnSpPr>
          <p:spPr>
            <a:xfrm flipH="1">
              <a:off x="8491740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99DF5A21-0A52-423B-9183-F93F66023CC7}"/>
                </a:ext>
              </a:extLst>
            </p:cNvPr>
            <p:cNvCxnSpPr/>
            <p:nvPr/>
          </p:nvCxnSpPr>
          <p:spPr>
            <a:xfrm flipH="1">
              <a:off x="10950387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F0651C18-98E9-4EAE-8E5E-AF25B8A63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0388" y="4452324"/>
              <a:ext cx="0" cy="1398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F7A8621B-2598-4CB9-96BE-AACF0089A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0388" y="4122339"/>
              <a:ext cx="0" cy="1446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604B6D0A-6A51-487C-B406-A7F6611C107A}"/>
                </a:ext>
              </a:extLst>
            </p:cNvPr>
            <p:cNvCxnSpPr/>
            <p:nvPr/>
          </p:nvCxnSpPr>
          <p:spPr>
            <a:xfrm flipH="1">
              <a:off x="8491740" y="435965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13EB02C6-6457-449E-950C-83ED48839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741" y="4354894"/>
              <a:ext cx="0" cy="2420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01A20030-6C9A-4092-97F1-97447AE53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0388" y="3585949"/>
              <a:ext cx="0" cy="242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1B6BDC47-3885-4233-935C-DEDDDCF01D13}"/>
                </a:ext>
              </a:extLst>
            </p:cNvPr>
            <p:cNvCxnSpPr/>
            <p:nvPr/>
          </p:nvCxnSpPr>
          <p:spPr>
            <a:xfrm flipH="1">
              <a:off x="10130443" y="3590710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1D371B54-3A54-43EA-BF96-0E700BDE2992}"/>
                </a:ext>
              </a:extLst>
            </p:cNvPr>
            <p:cNvCxnSpPr/>
            <p:nvPr/>
          </p:nvCxnSpPr>
          <p:spPr>
            <a:xfrm flipH="1">
              <a:off x="10130443" y="426222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Content Placeholder 4">
              <a:extLst>
                <a:ext uri="{FF2B5EF4-FFF2-40B4-BE49-F238E27FC236}">
                  <a16:creationId xmlns="" xmlns:a16="http://schemas.microsoft.com/office/drawing/2014/main" id="{CCBE79AF-1997-433A-8446-9D17D3262D36}"/>
                </a:ext>
              </a:extLst>
            </p:cNvPr>
            <p:cNvSpPr txBox="1">
              <a:spLocks/>
            </p:cNvSpPr>
            <p:nvPr/>
          </p:nvSpPr>
          <p:spPr>
            <a:xfrm>
              <a:off x="9311683" y="5935029"/>
              <a:ext cx="818760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/>
                <a:t>Node2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B2D9016A-6412-4871-8839-D25C44DDE8B8}"/>
                </a:ext>
              </a:extLst>
            </p:cNvPr>
            <p:cNvCxnSpPr/>
            <p:nvPr/>
          </p:nvCxnSpPr>
          <p:spPr>
            <a:xfrm flipH="1">
              <a:off x="10130443" y="445708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="" xmlns:a16="http://schemas.microsoft.com/office/drawing/2014/main" id="{2E77AF9C-185D-41D2-82F3-7B692849DEC3}"/>
              </a:ext>
            </a:extLst>
          </p:cNvPr>
          <p:cNvGrpSpPr/>
          <p:nvPr/>
        </p:nvGrpSpPr>
        <p:grpSpPr>
          <a:xfrm>
            <a:off x="3282696" y="3301087"/>
            <a:ext cx="4101525" cy="2800141"/>
            <a:chOff x="3283530" y="3301087"/>
            <a:chExt cx="4101525" cy="2800141"/>
          </a:xfrm>
        </p:grpSpPr>
        <p:sp>
          <p:nvSpPr>
            <p:cNvPr id="235" name="Rectangle 234">
              <a:extLst>
                <a:ext uri="{FF2B5EF4-FFF2-40B4-BE49-F238E27FC236}">
                  <a16:creationId xmlns="" xmlns:a16="http://schemas.microsoft.com/office/drawing/2014/main" id="{D60F174C-DF23-4C89-8051-216D1EFBEAD1}"/>
                </a:ext>
              </a:extLst>
            </p:cNvPr>
            <p:cNvSpPr/>
            <p:nvPr/>
          </p:nvSpPr>
          <p:spPr>
            <a:xfrm>
              <a:off x="3283530" y="3301087"/>
              <a:ext cx="4101525" cy="27198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="" xmlns:a16="http://schemas.microsoft.com/office/drawing/2014/main" id="{D21D5934-7A0A-4249-A2E4-C73807E50254}"/>
                </a:ext>
              </a:extLst>
            </p:cNvPr>
            <p:cNvSpPr/>
            <p:nvPr/>
          </p:nvSpPr>
          <p:spPr>
            <a:xfrm>
              <a:off x="3459038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="" xmlns:a16="http://schemas.microsoft.com/office/drawing/2014/main" id="{47EE3BE2-56E0-478B-835E-E0FCDB402633}"/>
                </a:ext>
              </a:extLst>
            </p:cNvPr>
            <p:cNvSpPr/>
            <p:nvPr/>
          </p:nvSpPr>
          <p:spPr>
            <a:xfrm>
              <a:off x="3932138" y="531576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ontent Placeholder 4">
              <a:extLst>
                <a:ext uri="{FF2B5EF4-FFF2-40B4-BE49-F238E27FC236}">
                  <a16:creationId xmlns="" xmlns:a16="http://schemas.microsoft.com/office/drawing/2014/main" id="{ED110CE5-A5FF-4219-A835-61E1F6A278CD}"/>
                </a:ext>
              </a:extLst>
            </p:cNvPr>
            <p:cNvSpPr txBox="1">
              <a:spLocks/>
            </p:cNvSpPr>
            <p:nvPr/>
          </p:nvSpPr>
          <p:spPr>
            <a:xfrm>
              <a:off x="4022918" y="5390435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eth0</a:t>
              </a:r>
            </a:p>
          </p:txBody>
        </p:sp>
        <p:sp>
          <p:nvSpPr>
            <p:cNvPr id="239" name="Content Placeholder 4">
              <a:extLst>
                <a:ext uri="{FF2B5EF4-FFF2-40B4-BE49-F238E27FC236}">
                  <a16:creationId xmlns="" xmlns:a16="http://schemas.microsoft.com/office/drawing/2014/main" id="{83A21F8E-E243-4643-8248-39131820B6B1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5674909"/>
              <a:ext cx="637202" cy="1449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pod1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="" xmlns:a16="http://schemas.microsoft.com/office/drawing/2014/main" id="{08997D5F-7EA1-4114-8A61-625D6B3FA7B4}"/>
                </a:ext>
              </a:extLst>
            </p:cNvPr>
            <p:cNvSpPr/>
            <p:nvPr/>
          </p:nvSpPr>
          <p:spPr>
            <a:xfrm>
              <a:off x="5917686" y="5315760"/>
              <a:ext cx="1291861" cy="584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="" xmlns:a16="http://schemas.microsoft.com/office/drawing/2014/main" id="{F434BA82-4219-47AC-B5A1-D0DF2F39CA9D}"/>
                </a:ext>
              </a:extLst>
            </p:cNvPr>
            <p:cNvGrpSpPr/>
            <p:nvPr/>
          </p:nvGrpSpPr>
          <p:grpSpPr>
            <a:xfrm>
              <a:off x="6390787" y="5315760"/>
              <a:ext cx="818761" cy="294312"/>
              <a:chOff x="4112796" y="5301206"/>
              <a:chExt cx="981189" cy="294312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="" xmlns:a16="http://schemas.microsoft.com/office/drawing/2014/main" id="{34AEA231-BDF0-4B25-BE94-1B8C9655813D}"/>
                  </a:ext>
                </a:extLst>
              </p:cNvPr>
              <p:cNvSpPr/>
              <p:nvPr/>
            </p:nvSpPr>
            <p:spPr>
              <a:xfrm>
                <a:off x="4112796" y="5301206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ontent Placeholder 4">
                <a:extLst>
                  <a:ext uri="{FF2B5EF4-FFF2-40B4-BE49-F238E27FC236}">
                    <a16:creationId xmlns="" xmlns:a16="http://schemas.microsoft.com/office/drawing/2014/main" id="{1EB7C213-F840-4052-8A10-20EE57BC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1584" y="5365263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eth1</a:t>
                </a:r>
              </a:p>
            </p:txBody>
          </p:sp>
        </p:grpSp>
        <p:sp>
          <p:nvSpPr>
            <p:cNvPr id="242" name="Content Placeholder 4">
              <a:extLst>
                <a:ext uri="{FF2B5EF4-FFF2-40B4-BE49-F238E27FC236}">
                  <a16:creationId xmlns="" xmlns:a16="http://schemas.microsoft.com/office/drawing/2014/main" id="{F0617D81-3ED3-49BA-9A48-20B73BD58D4F}"/>
                </a:ext>
              </a:extLst>
            </p:cNvPr>
            <p:cNvSpPr txBox="1">
              <a:spLocks/>
            </p:cNvSpPr>
            <p:nvPr/>
          </p:nvSpPr>
          <p:spPr>
            <a:xfrm>
              <a:off x="6018940" y="566429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pod2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="" xmlns:a16="http://schemas.microsoft.com/office/drawing/2014/main" id="{756B01E4-8630-40D3-8D2F-BC920727FDE1}"/>
                </a:ext>
              </a:extLst>
            </p:cNvPr>
            <p:cNvSpPr/>
            <p:nvPr/>
          </p:nvSpPr>
          <p:spPr>
            <a:xfrm>
              <a:off x="3459038" y="3443554"/>
              <a:ext cx="3750509" cy="1447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="" xmlns:a16="http://schemas.microsoft.com/office/drawing/2014/main" id="{B46FF2D3-923B-46F3-A5F3-E5A42E5B8B61}"/>
                </a:ext>
              </a:extLst>
            </p:cNvPr>
            <p:cNvGrpSpPr/>
            <p:nvPr/>
          </p:nvGrpSpPr>
          <p:grpSpPr>
            <a:xfrm>
              <a:off x="6154237" y="4596974"/>
              <a:ext cx="818761" cy="294312"/>
              <a:chOff x="3829319" y="4582420"/>
              <a:chExt cx="981189" cy="294312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="" xmlns:a16="http://schemas.microsoft.com/office/drawing/2014/main" id="{08AE0B21-A9E0-48B1-8945-EF616975A5BF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ontent Placeholder 4">
                <a:extLst>
                  <a:ext uri="{FF2B5EF4-FFF2-40B4-BE49-F238E27FC236}">
                    <a16:creationId xmlns="" xmlns:a16="http://schemas.microsoft.com/office/drawing/2014/main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="" xmlns:a16="http://schemas.microsoft.com/office/drawing/2014/main" id="{917E8D95-A79D-413F-9EB3-B51D6CDCDB19}"/>
                </a:ext>
              </a:extLst>
            </p:cNvPr>
            <p:cNvGrpSpPr/>
            <p:nvPr/>
          </p:nvGrpSpPr>
          <p:grpSpPr>
            <a:xfrm>
              <a:off x="3695589" y="4596974"/>
              <a:ext cx="818761" cy="294312"/>
              <a:chOff x="2804435" y="4582420"/>
              <a:chExt cx="981189" cy="29431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="" xmlns:a16="http://schemas.microsoft.com/office/drawing/2014/main" id="{C8C12B18-A4B9-4B69-B02D-83DEB11F92C4}"/>
                  </a:ext>
                </a:extLst>
              </p:cNvPr>
              <p:cNvSpPr/>
              <p:nvPr/>
            </p:nvSpPr>
            <p:spPr>
              <a:xfrm>
                <a:off x="2804435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Content Placeholder 4">
                <a:extLst>
                  <a:ext uri="{FF2B5EF4-FFF2-40B4-BE49-F238E27FC236}">
                    <a16:creationId xmlns="" xmlns:a16="http://schemas.microsoft.com/office/drawing/2014/main" id="{E308F5A0-71E6-4442-A43F-78D530FB2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223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veth0</a:t>
                </a:r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="" xmlns:a16="http://schemas.microsoft.com/office/drawing/2014/main" id="{0E19DE81-F61F-4822-AE2A-DCF8E3DBC390}"/>
                </a:ext>
              </a:extLst>
            </p:cNvPr>
            <p:cNvSpPr/>
            <p:nvPr/>
          </p:nvSpPr>
          <p:spPr>
            <a:xfrm>
              <a:off x="4924911" y="4212500"/>
              <a:ext cx="818761" cy="294312"/>
            </a:xfrm>
            <a:prstGeom prst="rect">
              <a:avLst/>
            </a:prstGeom>
            <a:solidFill>
              <a:srgbClr val="1DA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Content Placeholder 4">
              <a:extLst>
                <a:ext uri="{FF2B5EF4-FFF2-40B4-BE49-F238E27FC236}">
                  <a16:creationId xmlns="" xmlns:a16="http://schemas.microsoft.com/office/drawing/2014/main" id="{4C89676D-ECDF-46EF-91BE-46272F0CDD9E}"/>
                </a:ext>
              </a:extLst>
            </p:cNvPr>
            <p:cNvSpPr txBox="1">
              <a:spLocks/>
            </p:cNvSpPr>
            <p:nvPr/>
          </p:nvSpPr>
          <p:spPr>
            <a:xfrm>
              <a:off x="5015691" y="4276557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cbr0</a:t>
              </a: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="" xmlns:a16="http://schemas.microsoft.com/office/drawing/2014/main" id="{9CDD1132-35AE-4540-96F7-6715C5DFE212}"/>
                </a:ext>
              </a:extLst>
            </p:cNvPr>
            <p:cNvGrpSpPr/>
            <p:nvPr/>
          </p:nvGrpSpPr>
          <p:grpSpPr>
            <a:xfrm>
              <a:off x="4924912" y="3443554"/>
              <a:ext cx="818761" cy="294312"/>
              <a:chOff x="3829319" y="4582420"/>
              <a:chExt cx="981189" cy="294312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="" xmlns:a16="http://schemas.microsoft.com/office/drawing/2014/main" id="{F39B17E0-0733-4FBF-A012-3FC34FC15F38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ontent Placeholder 4">
                <a:extLst>
                  <a:ext uri="{FF2B5EF4-FFF2-40B4-BE49-F238E27FC236}">
                    <a16:creationId xmlns="" xmlns:a16="http://schemas.microsoft.com/office/drawing/2014/main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="" xmlns:a16="http://schemas.microsoft.com/office/drawing/2014/main" id="{88AF2E39-7AD1-403E-A2FD-9B30A9D8248B}"/>
                </a:ext>
              </a:extLst>
            </p:cNvPr>
            <p:cNvGrpSpPr/>
            <p:nvPr/>
          </p:nvGrpSpPr>
          <p:grpSpPr>
            <a:xfrm>
              <a:off x="6154237" y="3828027"/>
              <a:ext cx="818761" cy="294312"/>
              <a:chOff x="3829319" y="4582420"/>
              <a:chExt cx="981189" cy="294312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="" xmlns:a16="http://schemas.microsoft.com/office/drawing/2014/main" id="{680E6B88-F274-45EF-8A4D-0F8515FF06E4}"/>
                  </a:ext>
                </a:extLst>
              </p:cNvPr>
              <p:cNvSpPr/>
              <p:nvPr/>
            </p:nvSpPr>
            <p:spPr>
              <a:xfrm>
                <a:off x="3829319" y="4582420"/>
                <a:ext cx="981189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Content Placeholder 4">
                <a:extLst>
                  <a:ext uri="{FF2B5EF4-FFF2-40B4-BE49-F238E27FC236}">
                    <a16:creationId xmlns="" xmlns:a16="http://schemas.microsoft.com/office/drawing/2014/main" id="{675BBD24-52A4-436D-8399-9D9EC714C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8107" y="4646477"/>
                <a:ext cx="76361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flannel0</a:t>
                </a:r>
              </a:p>
            </p:txBody>
          </p:sp>
        </p:grpSp>
        <p:sp>
          <p:nvSpPr>
            <p:cNvPr id="251" name="Content Placeholder 4">
              <a:extLst>
                <a:ext uri="{FF2B5EF4-FFF2-40B4-BE49-F238E27FC236}">
                  <a16:creationId xmlns="" xmlns:a16="http://schemas.microsoft.com/office/drawing/2014/main" id="{4AC55F30-46AC-4248-A7FF-AE527502B4CC}"/>
                </a:ext>
              </a:extLst>
            </p:cNvPr>
            <p:cNvSpPr txBox="1">
              <a:spLocks/>
            </p:cNvSpPr>
            <p:nvPr/>
          </p:nvSpPr>
          <p:spPr>
            <a:xfrm>
              <a:off x="3560292" y="3507611"/>
              <a:ext cx="637202" cy="1661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11B9AB"/>
                </a:buClr>
                <a:buNone/>
              </a:pPr>
              <a:r>
                <a:rPr lang="en-US" sz="1200" dirty="0"/>
                <a:t>root</a:t>
              </a: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6D0089B1-5BF9-4426-9546-B2B09FD4B6D2}"/>
                </a:ext>
              </a:extLst>
            </p:cNvPr>
            <p:cNvCxnSpPr/>
            <p:nvPr/>
          </p:nvCxnSpPr>
          <p:spPr>
            <a:xfrm flipH="1">
              <a:off x="4104969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051F1009-A16B-4D93-A8C1-C4B290B36AFB}"/>
                </a:ext>
              </a:extLst>
            </p:cNvPr>
            <p:cNvCxnSpPr/>
            <p:nvPr/>
          </p:nvCxnSpPr>
          <p:spPr>
            <a:xfrm flipH="1">
              <a:off x="6563616" y="4891286"/>
              <a:ext cx="1" cy="424474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6E7FFCCA-AD1B-4DF9-91FC-335F1E47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4415372"/>
              <a:ext cx="0" cy="1768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513AF9CB-6643-4D60-BD65-5AD03A88E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4124721"/>
              <a:ext cx="0" cy="1792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290FA5D1-EDC6-4D8A-867A-0E3D667E5F65}"/>
                </a:ext>
              </a:extLst>
            </p:cNvPr>
            <p:cNvCxnSpPr/>
            <p:nvPr/>
          </p:nvCxnSpPr>
          <p:spPr>
            <a:xfrm flipH="1">
              <a:off x="5743672" y="4420135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C19B74BA-3DFD-4947-8E6B-F8D0FD2CE091}"/>
                </a:ext>
              </a:extLst>
            </p:cNvPr>
            <p:cNvCxnSpPr/>
            <p:nvPr/>
          </p:nvCxnSpPr>
          <p:spPr>
            <a:xfrm flipH="1">
              <a:off x="5743672" y="4299178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EFE1573E-AAE2-4EA2-9FF5-6D7203A6FED5}"/>
                </a:ext>
              </a:extLst>
            </p:cNvPr>
            <p:cNvCxnSpPr/>
            <p:nvPr/>
          </p:nvCxnSpPr>
          <p:spPr>
            <a:xfrm flipH="1">
              <a:off x="4104969" y="4359656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1740B800-BE0E-4626-B06F-87688B0E5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4970" y="4354894"/>
              <a:ext cx="0" cy="2420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6DC69AF9-D156-47A7-BE68-D0CCD6F5A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3617" y="3585949"/>
              <a:ext cx="0" cy="242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76554C4A-18E3-41A4-AB87-DD4081E2733F}"/>
                </a:ext>
              </a:extLst>
            </p:cNvPr>
            <p:cNvCxnSpPr/>
            <p:nvPr/>
          </p:nvCxnSpPr>
          <p:spPr>
            <a:xfrm flipH="1">
              <a:off x="5743672" y="3590710"/>
              <a:ext cx="8199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ontent Placeholder 4">
              <a:extLst>
                <a:ext uri="{FF2B5EF4-FFF2-40B4-BE49-F238E27FC236}">
                  <a16:creationId xmlns="" xmlns:a16="http://schemas.microsoft.com/office/drawing/2014/main" id="{3084115C-7006-47F1-BB3C-1F02381A33A1}"/>
                </a:ext>
              </a:extLst>
            </p:cNvPr>
            <p:cNvSpPr txBox="1">
              <a:spLocks/>
            </p:cNvSpPr>
            <p:nvPr/>
          </p:nvSpPr>
          <p:spPr>
            <a:xfrm>
              <a:off x="4924912" y="5935029"/>
              <a:ext cx="818760" cy="166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7FBBC0"/>
                </a:buClr>
                <a:buFont typeface="Arial"/>
                <a:buChar char="•"/>
                <a:defRPr sz="2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4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20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FBBC0"/>
                </a:buClr>
                <a:buFont typeface="Arial"/>
                <a:buChar char="•"/>
                <a:defRPr sz="1800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11B9AB"/>
                </a:buClr>
                <a:buNone/>
              </a:pPr>
              <a:r>
                <a:rPr lang="en-US" sz="1200" dirty="0"/>
                <a:t>Node1</a:t>
              </a:r>
            </a:p>
          </p:txBody>
        </p:sp>
      </p:grpSp>
      <p:sp>
        <p:nvSpPr>
          <p:cNvPr id="275" name="Oval 274">
            <a:extLst>
              <a:ext uri="{FF2B5EF4-FFF2-40B4-BE49-F238E27FC236}">
                <a16:creationId xmlns="" xmlns:a16="http://schemas.microsoft.com/office/drawing/2014/main" id="{2195E715-8A3C-4F53-8135-97FB657CEE2A}"/>
              </a:ext>
            </a:extLst>
          </p:cNvPr>
          <p:cNvSpPr/>
          <p:nvPr/>
        </p:nvSpPr>
        <p:spPr>
          <a:xfrm>
            <a:off x="4021424" y="502688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="" xmlns:a16="http://schemas.microsoft.com/office/drawing/2014/main" id="{DFE80220-5EC9-41AA-B98F-35FB5A9D4269}"/>
              </a:ext>
            </a:extLst>
          </p:cNvPr>
          <p:cNvSpPr/>
          <p:nvPr/>
        </p:nvSpPr>
        <p:spPr>
          <a:xfrm>
            <a:off x="4431396" y="427611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="" xmlns:a16="http://schemas.microsoft.com/office/drawing/2014/main" id="{77E08476-A20A-4F96-A34A-43D34C50E9B5}"/>
              </a:ext>
            </a:extLst>
          </p:cNvPr>
          <p:cNvSpPr/>
          <p:nvPr/>
        </p:nvSpPr>
        <p:spPr>
          <a:xfrm>
            <a:off x="6070099" y="4215633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="" xmlns:a16="http://schemas.microsoft.com/office/drawing/2014/main" id="{6356BB0A-EB80-4523-B68B-9D5ED68E1142}"/>
              </a:ext>
            </a:extLst>
          </p:cNvPr>
          <p:cNvSpPr/>
          <p:nvPr/>
        </p:nvSpPr>
        <p:spPr>
          <a:xfrm>
            <a:off x="6070099" y="3507730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="" xmlns:a16="http://schemas.microsoft.com/office/drawing/2014/main" id="{C0F9E58F-8CE9-4C95-9B61-85028DC105ED}"/>
              </a:ext>
            </a:extLst>
          </p:cNvPr>
          <p:cNvSpPr/>
          <p:nvPr/>
        </p:nvSpPr>
        <p:spPr>
          <a:xfrm>
            <a:off x="10866842" y="5026884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="" xmlns:a16="http://schemas.microsoft.com/office/drawing/2014/main" id="{BCA32BD2-98D4-4683-94FE-634DAEE249DE}"/>
              </a:ext>
            </a:extLst>
          </p:cNvPr>
          <p:cNvSpPr/>
          <p:nvPr/>
        </p:nvSpPr>
        <p:spPr>
          <a:xfrm>
            <a:off x="10456870" y="417868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="" xmlns:a16="http://schemas.microsoft.com/office/drawing/2014/main" id="{F16CB959-266C-4084-9A1C-831C90F6A7A2}"/>
              </a:ext>
            </a:extLst>
          </p:cNvPr>
          <p:cNvSpPr/>
          <p:nvPr/>
        </p:nvSpPr>
        <p:spPr>
          <a:xfrm>
            <a:off x="10456870" y="3507730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="" xmlns:a16="http://schemas.microsoft.com/office/drawing/2014/main" id="{91182D4C-6E8F-4B96-90AC-56104E1B5F10}"/>
              </a:ext>
            </a:extLst>
          </p:cNvPr>
          <p:cNvSpPr/>
          <p:nvPr/>
        </p:nvSpPr>
        <p:spPr>
          <a:xfrm>
            <a:off x="10456870" y="4373541"/>
            <a:ext cx="167090" cy="1670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5097445" y="2242666"/>
            <a:ext cx="4890826" cy="1065290"/>
            <a:chOff x="5097445" y="2242666"/>
            <a:chExt cx="4890826" cy="1065290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840" y="3003549"/>
              <a:ext cx="233299" cy="29754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H="1" flipV="1">
              <a:off x="9490768" y="3002378"/>
              <a:ext cx="230296" cy="298709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="" xmlns:a16="http://schemas.microsoft.com/office/drawing/2014/main" id="{3D0641FC-B3FE-4BA8-B779-649B38F87CA9}"/>
                </a:ext>
              </a:extLst>
            </p:cNvPr>
            <p:cNvCxnSpPr>
              <a:stCxn id="287" idx="2"/>
              <a:endCxn id="321" idx="0"/>
            </p:cNvCxnSpPr>
            <p:nvPr/>
          </p:nvCxnSpPr>
          <p:spPr>
            <a:xfrm flipV="1">
              <a:off x="5097445" y="2262205"/>
              <a:ext cx="1622296" cy="27983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="" xmlns:a16="http://schemas.microsoft.com/office/drawing/2014/main" id="{54C506FC-1767-4CE6-A328-A6BA78D08F14}"/>
                </a:ext>
              </a:extLst>
            </p:cNvPr>
            <p:cNvCxnSpPr/>
            <p:nvPr/>
          </p:nvCxnSpPr>
          <p:spPr>
            <a:xfrm flipV="1">
              <a:off x="5570503" y="2243381"/>
              <a:ext cx="2550222" cy="322198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="" xmlns:a16="http://schemas.microsoft.com/office/drawing/2014/main" id="{97A868AB-73EA-4981-9214-38A1767175F5}"/>
                </a:ext>
              </a:extLst>
            </p:cNvPr>
            <p:cNvCxnSpPr>
              <a:stCxn id="315" idx="3"/>
              <a:endCxn id="320" idx="0"/>
            </p:cNvCxnSpPr>
            <p:nvPr/>
          </p:nvCxnSpPr>
          <p:spPr>
            <a:xfrm flipH="1" flipV="1">
              <a:off x="6873357" y="2263644"/>
              <a:ext cx="2577935" cy="300764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="" xmlns:a16="http://schemas.microsoft.com/office/drawing/2014/main" id="{A44CAC90-8CEB-43D6-909A-F33B094B47FA}"/>
                </a:ext>
              </a:extLst>
            </p:cNvPr>
            <p:cNvCxnSpPr/>
            <p:nvPr/>
          </p:nvCxnSpPr>
          <p:spPr>
            <a:xfrm flipH="1" flipV="1">
              <a:off x="8376485" y="2242666"/>
              <a:ext cx="1611786" cy="32719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  <a:endCxn id="305" idx="2"/>
            </p:cNvCxnSpPr>
            <p:nvPr/>
          </p:nvCxnSpPr>
          <p:spPr>
            <a:xfrm flipH="1" flipV="1">
              <a:off x="5108050" y="3020380"/>
              <a:ext cx="226244" cy="276836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="" xmlns:a16="http://schemas.microsoft.com/office/drawing/2014/main" id="{592DE98F-95CA-4A26-8745-15AFB1409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5722" y="2974174"/>
              <a:ext cx="190799" cy="333782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2429" y="276821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="" xmlns:a16="http://schemas.microsoft.com/office/drawing/2014/main" id="{0768A8CC-0180-4552-A163-F9BDEF3C9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1151" y="2777620"/>
              <a:ext cx="100812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4" name="Group 293"/>
          <p:cNvGrpSpPr/>
          <p:nvPr/>
        </p:nvGrpSpPr>
        <p:grpSpPr>
          <a:xfrm>
            <a:off x="4851106" y="1801120"/>
            <a:ext cx="5375469" cy="1222743"/>
            <a:chOff x="4851106" y="1801120"/>
            <a:chExt cx="5375469" cy="1222743"/>
          </a:xfrm>
        </p:grpSpPr>
        <p:grpSp>
          <p:nvGrpSpPr>
            <p:cNvPr id="295" name="Group 294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4851106" y="2542037"/>
              <a:ext cx="476608" cy="460341"/>
              <a:chOff x="5095988" y="2695065"/>
              <a:chExt cx="476608" cy="441546"/>
            </a:xfrm>
          </p:grpSpPr>
          <p:pic>
            <p:nvPicPr>
              <p:cNvPr id="320" name="Picture 319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321" name="Rectangle 320">
                <a:extLst>
                  <a:ext uri="{FF2B5EF4-FFF2-40B4-BE49-F238E27FC236}">
                    <a16:creationId xmlns="" xmlns:a16="http://schemas.microsoft.com/office/drawing/2014/main" id="{108C8DA5-23FA-4794-B9A9-17D6CB8B126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086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252464" y="2542037"/>
              <a:ext cx="476608" cy="460341"/>
              <a:chOff x="5095988" y="2695065"/>
              <a:chExt cx="476608" cy="441546"/>
            </a:xfrm>
          </p:grpSpPr>
          <p:pic>
            <p:nvPicPr>
              <p:cNvPr id="318" name="Picture 317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319" name="Rectangle 318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9481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="" xmlns:a16="http://schemas.microsoft.com/office/drawing/2014/main" id="{42FB8F8A-198E-49CE-AFF5-37525FB8E6E7}"/>
                </a:ext>
              </a:extLst>
            </p:cNvPr>
            <p:cNvGrpSpPr/>
            <p:nvPr/>
          </p:nvGrpSpPr>
          <p:grpSpPr>
            <a:xfrm>
              <a:off x="6558245" y="1801120"/>
              <a:ext cx="476608" cy="462524"/>
              <a:chOff x="5095988" y="2724683"/>
              <a:chExt cx="476608" cy="443640"/>
            </a:xfrm>
          </p:grpSpPr>
          <p:pic>
            <p:nvPicPr>
              <p:cNvPr id="314" name="Picture 313" descr="Switch-Light.png">
                <a:extLst>
                  <a:ext uri="{FF2B5EF4-FFF2-40B4-BE49-F238E27FC236}">
                    <a16:creationId xmlns="" xmlns:a16="http://schemas.microsoft.com/office/drawing/2014/main" id="{6449AFED-A0F5-4749-AA0B-4BE8FF81C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315" name="Group 314">
                <a:extLst>
                  <a:ext uri="{FF2B5EF4-FFF2-40B4-BE49-F238E27FC236}">
                    <a16:creationId xmlns="" xmlns:a16="http://schemas.microsoft.com/office/drawing/2014/main" id="{E8139305-5C71-4937-9559-EA86626A3273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="" xmlns:a16="http://schemas.microsoft.com/office/drawing/2014/main" id="{610A687B-FFC7-4EF8-9A73-43E383BE1A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="" xmlns:a16="http://schemas.microsoft.com/office/drawing/2014/main" id="{BF09A6F0-5203-49A2-BB30-E44037C9A8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="" xmlns:a16="http://schemas.microsoft.com/office/drawing/2014/main" id="{8E9B27A8-1309-430A-995B-68A4420E781D}"/>
                </a:ext>
              </a:extLst>
            </p:cNvPr>
            <p:cNvGrpSpPr/>
            <p:nvPr/>
          </p:nvGrpSpPr>
          <p:grpSpPr>
            <a:xfrm>
              <a:off x="8020502" y="1801120"/>
              <a:ext cx="476608" cy="462524"/>
              <a:chOff x="5095988" y="2724683"/>
              <a:chExt cx="476608" cy="443640"/>
            </a:xfrm>
          </p:grpSpPr>
          <p:pic>
            <p:nvPicPr>
              <p:cNvPr id="310" name="Picture 309" descr="Switch-Light.png">
                <a:extLst>
                  <a:ext uri="{FF2B5EF4-FFF2-40B4-BE49-F238E27FC236}">
                    <a16:creationId xmlns="" xmlns:a16="http://schemas.microsoft.com/office/drawing/2014/main" id="{5B92119A-1DE4-42FF-B273-E7DC06A7B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grpSp>
            <p:nvGrpSpPr>
              <p:cNvPr id="311" name="Group 310">
                <a:extLst>
                  <a:ext uri="{FF2B5EF4-FFF2-40B4-BE49-F238E27FC236}">
                    <a16:creationId xmlns="" xmlns:a16="http://schemas.microsoft.com/office/drawing/2014/main" id="{1D437221-C46A-4BAE-A7E8-2BD17E62D8A1}"/>
                  </a:ext>
                </a:extLst>
              </p:cNvPr>
              <p:cNvGrpSpPr/>
              <p:nvPr/>
            </p:nvGrpSpPr>
            <p:grpSpPr>
              <a:xfrm>
                <a:off x="5236026" y="3124027"/>
                <a:ext cx="196532" cy="44296"/>
                <a:chOff x="4296345" y="3128789"/>
                <a:chExt cx="196532" cy="44296"/>
              </a:xfrm>
            </p:grpSpPr>
            <p:sp>
              <p:nvSpPr>
                <p:cNvPr id="312" name="Rectangle 311">
                  <a:extLst>
                    <a:ext uri="{FF2B5EF4-FFF2-40B4-BE49-F238E27FC236}">
                      <a16:creationId xmlns="" xmlns:a16="http://schemas.microsoft.com/office/drawing/2014/main" id="{FB15F6C4-273B-4D6C-A971-5D8096F91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449961" y="313016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="" xmlns:a16="http://schemas.microsoft.com/office/drawing/2014/main" id="{86743CBE-54F1-49B0-93B3-8DBC0F6DD6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96345" y="3128789"/>
                  <a:ext cx="42916" cy="42916"/>
                </a:xfrm>
                <a:prstGeom prst="rect">
                  <a:avLst/>
                </a:prstGeom>
                <a:solidFill>
                  <a:srgbClr val="4D4D4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srgbClr val="FFFFFF"/>
                    </a:solidFill>
                    <a:cs typeface="Arial"/>
                  </a:endParaRPr>
                </a:p>
              </p:txBody>
            </p:sp>
          </p:grpSp>
        </p:grpSp>
        <p:sp>
          <p:nvSpPr>
            <p:cNvPr id="300" name="Rectangle 299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6592" y="2974661"/>
              <a:ext cx="42916" cy="45719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9310" y="2974662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="" xmlns:a16="http://schemas.microsoft.com/office/drawing/2014/main" id="{074244BA-08DB-4B4C-9883-3A7C00608921}"/>
                </a:ext>
              </a:extLst>
            </p:cNvPr>
            <p:cNvGrpSpPr/>
            <p:nvPr/>
          </p:nvGrpSpPr>
          <p:grpSpPr>
            <a:xfrm>
              <a:off x="5342835" y="2543208"/>
              <a:ext cx="476608" cy="460341"/>
              <a:chOff x="5095988" y="2695065"/>
              <a:chExt cx="476608" cy="441546"/>
            </a:xfrm>
          </p:grpSpPr>
          <p:pic>
            <p:nvPicPr>
              <p:cNvPr id="308" name="Picture 307" descr="Switch-Light.png">
                <a:extLst>
                  <a:ext uri="{FF2B5EF4-FFF2-40B4-BE49-F238E27FC236}">
                    <a16:creationId xmlns="" xmlns:a16="http://schemas.microsoft.com/office/drawing/2014/main" id="{9141F541-D502-49DD-BD2F-169A0FEDE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309" name="Rectangle 308">
                <a:extLst>
                  <a:ext uri="{FF2B5EF4-FFF2-40B4-BE49-F238E27FC236}">
                    <a16:creationId xmlns="" xmlns:a16="http://schemas.microsoft.com/office/drawing/2014/main" id="{92DE7BE4-EB31-4ECB-ADB9-A8FD22D3DB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23656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="" xmlns:a16="http://schemas.microsoft.com/office/drawing/2014/main" id="{CA3D38CE-5C98-4DEB-A63C-4DC8AB58C3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938" y="2980947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="" xmlns:a16="http://schemas.microsoft.com/office/drawing/2014/main" id="{6BEAAC3E-8BCD-417B-817F-879624BE97F0}"/>
                </a:ext>
              </a:extLst>
            </p:cNvPr>
            <p:cNvGrpSpPr/>
            <p:nvPr/>
          </p:nvGrpSpPr>
          <p:grpSpPr>
            <a:xfrm>
              <a:off x="9749967" y="2538977"/>
              <a:ext cx="476608" cy="460341"/>
              <a:chOff x="5095988" y="2695065"/>
              <a:chExt cx="476608" cy="441546"/>
            </a:xfrm>
          </p:grpSpPr>
          <p:pic>
            <p:nvPicPr>
              <p:cNvPr id="306" name="Picture 305" descr="Switch-Light.png">
                <a:extLst>
                  <a:ext uri="{FF2B5EF4-FFF2-40B4-BE49-F238E27FC236}">
                    <a16:creationId xmlns="" xmlns:a16="http://schemas.microsoft.com/office/drawing/2014/main" id="{31E27417-F246-489F-B32E-A35AD512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5988" y="2724683"/>
                <a:ext cx="476608" cy="411928"/>
              </a:xfrm>
              <a:prstGeom prst="rect">
                <a:avLst/>
              </a:prstGeom>
            </p:spPr>
          </p:pic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id="{E85F63ED-AAF8-47D1-87EF-D8505301BB2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301589" y="2695065"/>
                <a:ext cx="42916" cy="42916"/>
              </a:xfrm>
              <a:prstGeom prst="rect">
                <a:avLst/>
              </a:prstGeom>
              <a:solidFill>
                <a:srgbClr val="4D4D4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>
                  <a:defRPr/>
                </a:pPr>
                <a:endParaRPr lang="en-US" sz="2400" kern="0">
                  <a:solidFill>
                    <a:srgbClr val="FFFFFF"/>
                  </a:solidFill>
                  <a:cs typeface="Arial"/>
                </a:endParaRPr>
              </a:p>
            </p:txBody>
          </p:sp>
        </p:grpSp>
        <p:sp>
          <p:nvSpPr>
            <p:cNvPr id="305" name="Rectangle 304">
              <a:extLst>
                <a:ext uri="{FF2B5EF4-FFF2-40B4-BE49-F238E27FC236}">
                  <a16:creationId xmlns="" xmlns:a16="http://schemas.microsoft.com/office/drawing/2014/main" id="{73334585-F3B0-4A4F-A3E2-9B955C71F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6829" y="2957730"/>
              <a:ext cx="42916" cy="42916"/>
            </a:xfrm>
            <a:prstGeom prst="rect">
              <a:avLst/>
            </a:prstGeom>
            <a:solidFill>
              <a:srgbClr val="00A0D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2400" kern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322" name="Oval 321">
            <a:extLst>
              <a:ext uri="{FF2B5EF4-FFF2-40B4-BE49-F238E27FC236}">
                <a16:creationId xmlns="" xmlns:a16="http://schemas.microsoft.com/office/drawing/2014/main" id="{1ABE1BDE-DDAD-4480-BC28-317E7FA04189}"/>
              </a:ext>
            </a:extLst>
          </p:cNvPr>
          <p:cNvSpPr/>
          <p:nvPr/>
        </p:nvSpPr>
        <p:spPr>
          <a:xfrm>
            <a:off x="5378008" y="3075788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="" xmlns:a16="http://schemas.microsoft.com/office/drawing/2014/main" id="{8CF1443B-2E7D-4DE2-8E96-54DCCC12A9F1}"/>
              </a:ext>
            </a:extLst>
          </p:cNvPr>
          <p:cNvSpPr/>
          <p:nvPr/>
        </p:nvSpPr>
        <p:spPr>
          <a:xfrm>
            <a:off x="6713004" y="2308975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24" name="Oval 323">
            <a:extLst>
              <a:ext uri="{FF2B5EF4-FFF2-40B4-BE49-F238E27FC236}">
                <a16:creationId xmlns="" xmlns:a16="http://schemas.microsoft.com/office/drawing/2014/main" id="{A154BC1A-2C9D-4A7E-8E03-D5EABAF409F1}"/>
              </a:ext>
            </a:extLst>
          </p:cNvPr>
          <p:cNvSpPr/>
          <p:nvPr/>
        </p:nvSpPr>
        <p:spPr>
          <a:xfrm>
            <a:off x="8947421" y="2288655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25" name="Oval 324">
            <a:extLst>
              <a:ext uri="{FF2B5EF4-FFF2-40B4-BE49-F238E27FC236}">
                <a16:creationId xmlns="" xmlns:a16="http://schemas.microsoft.com/office/drawing/2014/main" id="{23145675-9B7D-465A-B781-19301CAD6F8B}"/>
              </a:ext>
            </a:extLst>
          </p:cNvPr>
          <p:cNvSpPr/>
          <p:nvPr/>
        </p:nvSpPr>
        <p:spPr>
          <a:xfrm>
            <a:off x="9803464" y="3041923"/>
            <a:ext cx="167090" cy="16709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794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CDEA6D71-9A3E-4890-8178-4BF2424BFE89}"/>
              </a:ext>
            </a:extLst>
          </p:cNvPr>
          <p:cNvSpPr/>
          <p:nvPr/>
        </p:nvSpPr>
        <p:spPr>
          <a:xfrm>
            <a:off x="263683" y="3053523"/>
            <a:ext cx="4462750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A8D517AB-FEB8-4E99-8973-C09004ED2F16}"/>
              </a:ext>
            </a:extLst>
          </p:cNvPr>
          <p:cNvGrpSpPr/>
          <p:nvPr/>
        </p:nvGrpSpPr>
        <p:grpSpPr>
          <a:xfrm>
            <a:off x="481200" y="3217373"/>
            <a:ext cx="4233972" cy="1405459"/>
            <a:chOff x="561345" y="4024742"/>
            <a:chExt cx="2376837" cy="436482"/>
          </a:xfrm>
        </p:grpSpPr>
        <p:sp>
          <p:nvSpPr>
            <p:cNvPr id="133" name="Title 3">
              <a:extLst>
                <a:ext uri="{FF2B5EF4-FFF2-40B4-BE49-F238E27FC236}">
                  <a16:creationId xmlns="" xmlns:a16="http://schemas.microsoft.com/office/drawing/2014/main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4"/>
              <a:ext cx="2346946" cy="2915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The primary Calico agent that runs on each machine that hosts endpoints.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Responsible for programming routes and ACLs, and anything else required on the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host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Title 3">
              <a:extLst>
                <a:ext uri="{FF2B5EF4-FFF2-40B4-BE49-F238E27FC236}">
                  <a16:creationId xmlns="" xmlns:a16="http://schemas.microsoft.com/office/drawing/2014/main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Felix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DEA6D71-9A3E-4890-8178-4BF2424BFE89}"/>
              </a:ext>
            </a:extLst>
          </p:cNvPr>
          <p:cNvSpPr/>
          <p:nvPr/>
        </p:nvSpPr>
        <p:spPr>
          <a:xfrm>
            <a:off x="7355363" y="3053523"/>
            <a:ext cx="4462750" cy="271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8D517AB-FEB8-4E99-8973-C09004ED2F16}"/>
              </a:ext>
            </a:extLst>
          </p:cNvPr>
          <p:cNvGrpSpPr/>
          <p:nvPr/>
        </p:nvGrpSpPr>
        <p:grpSpPr>
          <a:xfrm>
            <a:off x="7572880" y="3217372"/>
            <a:ext cx="4233972" cy="1405459"/>
            <a:chOff x="561345" y="4024742"/>
            <a:chExt cx="2376837" cy="436482"/>
          </a:xfrm>
        </p:grpSpPr>
        <p:sp>
          <p:nvSpPr>
            <p:cNvPr id="10" name="Title 3">
              <a:extLst>
                <a:ext uri="{FF2B5EF4-FFF2-40B4-BE49-F238E27FC236}">
                  <a16:creationId xmlns="" xmlns:a16="http://schemas.microsoft.com/office/drawing/2014/main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4"/>
              <a:ext cx="2346946" cy="2915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BGP Client: responsible of route distribution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When Felix inserts routes into the Linux kernel FIB, Bird will pick them up and distribute them to the other nodes in the deployment</a:t>
              </a:r>
            </a:p>
          </p:txBody>
        </p:sp>
        <p:sp>
          <p:nvSpPr>
            <p:cNvPr id="11" name="Title 3">
              <a:extLst>
                <a:ext uri="{FF2B5EF4-FFF2-40B4-BE49-F238E27FC236}">
                  <a16:creationId xmlns="" xmlns:a16="http://schemas.microsoft.com/office/drawing/2014/main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Bird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2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DEA6D71-9A3E-4890-8178-4BF2424BFE89}"/>
              </a:ext>
            </a:extLst>
          </p:cNvPr>
          <p:cNvSpPr/>
          <p:nvPr/>
        </p:nvSpPr>
        <p:spPr>
          <a:xfrm>
            <a:off x="263683" y="2847510"/>
            <a:ext cx="4462750" cy="3550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A8D517AB-FEB8-4E99-8973-C09004ED2F16}"/>
              </a:ext>
            </a:extLst>
          </p:cNvPr>
          <p:cNvGrpSpPr/>
          <p:nvPr/>
        </p:nvGrpSpPr>
        <p:grpSpPr>
          <a:xfrm>
            <a:off x="492461" y="3016198"/>
            <a:ext cx="4233972" cy="2775072"/>
            <a:chOff x="561345" y="4024742"/>
            <a:chExt cx="2376837" cy="861832"/>
          </a:xfrm>
        </p:grpSpPr>
        <p:sp>
          <p:nvSpPr>
            <p:cNvPr id="133" name="Title 3">
              <a:extLst>
                <a:ext uri="{FF2B5EF4-FFF2-40B4-BE49-F238E27FC236}">
                  <a16:creationId xmlns:a16="http://schemas.microsoft.com/office/drawing/2014/main" xmlns="" id="{72F19CA1-296A-43C0-8DA2-E24E57139838}"/>
                </a:ext>
              </a:extLst>
            </p:cNvPr>
            <p:cNvSpPr txBox="1">
              <a:spLocks/>
            </p:cNvSpPr>
            <p:nvPr/>
          </p:nvSpPr>
          <p:spPr>
            <a:xfrm>
              <a:off x="561345" y="4169696"/>
              <a:ext cx="2346946" cy="7168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Felix's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primary responsibility is to program the host's iptables and routes to provide the connectivity you want to and from the pods on that host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ird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 is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a BGP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agent for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Linux 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that is used to exchange routing information between the hosts. The routes that are programmed by F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elix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 are picked up by bird and distributed among the cluster </a:t>
              </a:r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hosts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  <a:p>
              <a:pPr marL="182880" lvl="1" indent="-182880">
                <a:spcBef>
                  <a:spcPts val="600"/>
                </a:spcBef>
                <a:buClr>
                  <a:srgbClr val="1DA699"/>
                </a:buClr>
                <a:buFont typeface="Arial" panose="020B0604020202020204" pitchFamily="34" charset="0"/>
                <a:buChar char="•"/>
              </a:pPr>
              <a:endParaRPr lang="en-US" sz="1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Title 3">
              <a:extLst>
                <a:ext uri="{FF2B5EF4-FFF2-40B4-BE49-F238E27FC236}">
                  <a16:creationId xmlns:a16="http://schemas.microsoft.com/office/drawing/2014/main" xmlns="" id="{1B412C3B-07A1-4145-A6C2-9EE7EB297959}"/>
                </a:ext>
              </a:extLst>
            </p:cNvPr>
            <p:cNvSpPr txBox="1">
              <a:spLocks/>
            </p:cNvSpPr>
            <p:nvPr/>
          </p:nvSpPr>
          <p:spPr>
            <a:xfrm>
              <a:off x="591236" y="4024742"/>
              <a:ext cx="2346946" cy="10323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rgbClr val="373839"/>
                  </a:solidFill>
                  <a:latin typeface="Arial" charset="0"/>
                  <a:ea typeface="Arial" charset="0"/>
                  <a:cs typeface="Arial" charset="0"/>
                </a:defRPr>
              </a:lvl1pPr>
            </a:lstStyle>
            <a:p>
              <a:r>
                <a:rPr lang="en-US" dirty="0" smtClean="0"/>
                <a:t>Architecture</a:t>
              </a:r>
              <a:endParaRPr lang="en-US" dirty="0"/>
            </a:p>
          </p:txBody>
        </p:sp>
      </p:grp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263683" y="2177465"/>
            <a:ext cx="6060684" cy="670045"/>
          </a:xfrm>
        </p:spPr>
        <p:txBody>
          <a:bodyPr/>
          <a:lstStyle/>
          <a:p>
            <a:r>
              <a:rPr lang="en-US" dirty="0" smtClean="0"/>
              <a:t>Calico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4915937" y="3189767"/>
            <a:ext cx="3389690" cy="2800141"/>
            <a:chOff x="5245716" y="3179907"/>
            <a:chExt cx="3389690" cy="280014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5245716" y="3179907"/>
              <a:ext cx="3389690" cy="2800141"/>
              <a:chOff x="3283530" y="3301087"/>
              <a:chExt cx="4101525" cy="280014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3459038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3932138" y="5315760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2918" y="539043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5674909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8997D5F-7EA1-4114-8A61-625D6B3FA7B4}"/>
                  </a:ext>
                </a:extLst>
              </p:cNvPr>
              <p:cNvSpPr/>
              <p:nvPr/>
            </p:nvSpPr>
            <p:spPr>
              <a:xfrm>
                <a:off x="5917686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F434BA82-4219-47AC-B5A1-D0DF2F39CA9D}"/>
                  </a:ext>
                </a:extLst>
              </p:cNvPr>
              <p:cNvGrpSpPr/>
              <p:nvPr/>
            </p:nvGrpSpPr>
            <p:grpSpPr>
              <a:xfrm>
                <a:off x="6390787" y="5315760"/>
                <a:ext cx="818761" cy="294312"/>
                <a:chOff x="4112796" y="5301206"/>
                <a:chExt cx="981189" cy="294312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xmlns="" id="{34AEA231-BDF0-4B25-BE94-1B8C9655813D}"/>
                    </a:ext>
                  </a:extLst>
                </p:cNvPr>
                <p:cNvSpPr/>
                <p:nvPr/>
              </p:nvSpPr>
              <p:spPr>
                <a:xfrm>
                  <a:off x="4112796" y="5301206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ontent Placeholder 4">
                  <a:extLst>
                    <a:ext uri="{FF2B5EF4-FFF2-40B4-BE49-F238E27FC236}">
                      <a16:creationId xmlns:a16="http://schemas.microsoft.com/office/drawing/2014/main" xmlns="" id="{1EB7C213-F840-4052-8A10-20EE57BC0C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1584" y="5365263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>
                      <a:solidFill>
                        <a:schemeClr val="bg1"/>
                      </a:solidFill>
                    </a:rPr>
                    <a:t>eth1</a:t>
                  </a:r>
                </a:p>
              </p:txBody>
            </p:sp>
          </p:grpSp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xmlns="" id="{F0617D81-3ED3-49BA-9A48-20B73BD58D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8940" y="566429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/>
                  <a:t>pod2</a:t>
                </a:r>
              </a:p>
            </p:txBody>
          </p:sp>
          <p:sp>
            <p:nvSpPr>
              <p:cNvPr id="85" name="Content Placeholder 4">
                <a:extLst>
                  <a:ext uri="{FF2B5EF4-FFF2-40B4-BE49-F238E27FC236}">
                    <a16:creationId xmlns:a16="http://schemas.microsoft.com/office/drawing/2014/main" xmlns="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466103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xmlns="" id="{4C89676D-ECDF-46EF-91BE-46272F0CD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1" y="427655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cbr0</a:t>
                </a:r>
              </a:p>
            </p:txBody>
          </p:sp>
          <p:sp>
            <p:nvSpPr>
              <p:cNvPr id="81" name="Content Placeholder 4">
                <a:extLst>
                  <a:ext uri="{FF2B5EF4-FFF2-40B4-BE49-F238E27FC236}">
                    <a16:creationId xmlns:a16="http://schemas.microsoft.com/office/drawing/2014/main" xmlns="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0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xmlns="" id="{675BBD24-52A4-436D-8399-9D9EC714C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3892084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flannel0</a:t>
                </a:r>
              </a:p>
            </p:txBody>
          </p:sp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xmlns="" id="{3084115C-7006-47F1-BB3C-1F02381A3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912" y="5935029"/>
                <a:ext cx="818760" cy="1661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/>
                  <a:t>Node1</a:t>
                </a:r>
              </a:p>
            </p:txBody>
          </p:sp>
        </p:grpSp>
        <p:sp>
          <p:nvSpPr>
            <p:cNvPr id="4" name="Rounded Rectangle 3"/>
            <p:cNvSpPr/>
            <p:nvPr/>
          </p:nvSpPr>
          <p:spPr>
            <a:xfrm>
              <a:off x="5482461" y="3551088"/>
              <a:ext cx="616075" cy="5088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iptables</a:t>
              </a:r>
              <a:endParaRPr lang="en-US" sz="900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192872" y="3551088"/>
              <a:ext cx="616075" cy="5088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route table</a:t>
              </a:r>
              <a:endParaRPr lang="en-US" sz="9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22300" y="3309706"/>
              <a:ext cx="1191291" cy="1555858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7554742" y="3417518"/>
              <a:ext cx="745451" cy="465206"/>
            </a:xfrm>
            <a:prstGeom prst="round2Same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Bird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1" name="Round Same Side Corner Rectangle 90"/>
            <p:cNvSpPr/>
            <p:nvPr/>
          </p:nvSpPr>
          <p:spPr>
            <a:xfrm>
              <a:off x="7554742" y="4153215"/>
              <a:ext cx="745451" cy="465206"/>
            </a:xfrm>
            <a:prstGeom prst="round2Same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Felix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Curved Connector 7"/>
            <p:cNvCxnSpPr>
              <a:stCxn id="6" idx="2"/>
            </p:cNvCxnSpPr>
            <p:nvPr/>
          </p:nvCxnSpPr>
          <p:spPr>
            <a:xfrm rot="10800000" flipV="1">
              <a:off x="6646292" y="3650120"/>
              <a:ext cx="908450" cy="203881"/>
            </a:xfrm>
            <a:prstGeom prst="curvedConnector3">
              <a:avLst>
                <a:gd name="adj1" fmla="val 4901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/>
            <p:cNvCxnSpPr>
              <a:stCxn id="91" idx="2"/>
              <a:endCxn id="89" idx="2"/>
            </p:cNvCxnSpPr>
            <p:nvPr/>
          </p:nvCxnSpPr>
          <p:spPr>
            <a:xfrm rot="10800000">
              <a:off x="6500910" y="4059954"/>
              <a:ext cx="1053832" cy="325865"/>
            </a:xfrm>
            <a:prstGeom prst="curved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>
              <a:endCxn id="4" idx="2"/>
            </p:cNvCxnSpPr>
            <p:nvPr/>
          </p:nvCxnSpPr>
          <p:spPr>
            <a:xfrm rot="10800000">
              <a:off x="5790499" y="4059954"/>
              <a:ext cx="1764242" cy="475311"/>
            </a:xfrm>
            <a:prstGeom prst="curved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8765705" y="3190601"/>
            <a:ext cx="3389690" cy="2800141"/>
            <a:chOff x="5245716" y="3179907"/>
            <a:chExt cx="3389690" cy="280014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2E77AF9C-185D-41D2-82F3-7B692849DEC3}"/>
                </a:ext>
              </a:extLst>
            </p:cNvPr>
            <p:cNvGrpSpPr/>
            <p:nvPr/>
          </p:nvGrpSpPr>
          <p:grpSpPr>
            <a:xfrm>
              <a:off x="5245716" y="3179907"/>
              <a:ext cx="3389690" cy="2800141"/>
              <a:chOff x="3283530" y="3301087"/>
              <a:chExt cx="4101525" cy="2800141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xmlns="" id="{D60F174C-DF23-4C89-8051-216D1EFBEAD1}"/>
                  </a:ext>
                </a:extLst>
              </p:cNvPr>
              <p:cNvSpPr/>
              <p:nvPr/>
            </p:nvSpPr>
            <p:spPr>
              <a:xfrm>
                <a:off x="3283530" y="3301087"/>
                <a:ext cx="4101525" cy="271988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xmlns="" id="{D21D5934-7A0A-4249-A2E4-C73807E50254}"/>
                  </a:ext>
                </a:extLst>
              </p:cNvPr>
              <p:cNvSpPr/>
              <p:nvPr/>
            </p:nvSpPr>
            <p:spPr>
              <a:xfrm>
                <a:off x="3459038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xmlns="" id="{47EE3BE2-56E0-478B-835E-E0FCDB402633}"/>
                  </a:ext>
                </a:extLst>
              </p:cNvPr>
              <p:cNvSpPr/>
              <p:nvPr/>
            </p:nvSpPr>
            <p:spPr>
              <a:xfrm>
                <a:off x="3932138" y="5315760"/>
                <a:ext cx="818761" cy="294312"/>
              </a:xfrm>
              <a:prstGeom prst="rect">
                <a:avLst/>
              </a:prstGeom>
              <a:solidFill>
                <a:srgbClr val="1DA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ontent Placeholder 4">
                <a:extLst>
                  <a:ext uri="{FF2B5EF4-FFF2-40B4-BE49-F238E27FC236}">
                    <a16:creationId xmlns:a16="http://schemas.microsoft.com/office/drawing/2014/main" xmlns="" id="{ED110CE5-A5FF-4219-A835-61E1F6A27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2918" y="5390435"/>
                <a:ext cx="637202" cy="14496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46" name="Content Placeholder 4">
                <a:extLst>
                  <a:ext uri="{FF2B5EF4-FFF2-40B4-BE49-F238E27FC236}">
                    <a16:creationId xmlns:a16="http://schemas.microsoft.com/office/drawing/2014/main" xmlns="" id="{83A21F8E-E243-4643-8248-39131820B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292" y="566429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pod3</a:t>
                </a:r>
                <a:endParaRPr lang="en-US" sz="1200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xmlns="" id="{08997D5F-7EA1-4114-8A61-625D6B3FA7B4}"/>
                  </a:ext>
                </a:extLst>
              </p:cNvPr>
              <p:cNvSpPr/>
              <p:nvPr/>
            </p:nvSpPr>
            <p:spPr>
              <a:xfrm>
                <a:off x="5917686" y="5315760"/>
                <a:ext cx="1291861" cy="584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xmlns="" id="{F434BA82-4219-47AC-B5A1-D0DF2F39CA9D}"/>
                  </a:ext>
                </a:extLst>
              </p:cNvPr>
              <p:cNvGrpSpPr/>
              <p:nvPr/>
            </p:nvGrpSpPr>
            <p:grpSpPr>
              <a:xfrm>
                <a:off x="6390787" y="5315760"/>
                <a:ext cx="818761" cy="294312"/>
                <a:chOff x="4112796" y="5301206"/>
                <a:chExt cx="981189" cy="294312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xmlns="" id="{34AEA231-BDF0-4B25-BE94-1B8C9655813D}"/>
                    </a:ext>
                  </a:extLst>
                </p:cNvPr>
                <p:cNvSpPr/>
                <p:nvPr/>
              </p:nvSpPr>
              <p:spPr>
                <a:xfrm>
                  <a:off x="4112796" y="5301206"/>
                  <a:ext cx="981189" cy="294312"/>
                </a:xfrm>
                <a:prstGeom prst="rect">
                  <a:avLst/>
                </a:prstGeom>
                <a:solidFill>
                  <a:srgbClr val="1DA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Content Placeholder 4">
                  <a:extLst>
                    <a:ext uri="{FF2B5EF4-FFF2-40B4-BE49-F238E27FC236}">
                      <a16:creationId xmlns:a16="http://schemas.microsoft.com/office/drawing/2014/main" xmlns="" id="{1EB7C213-F840-4052-8A10-20EE57BC0C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21584" y="5365263"/>
                  <a:ext cx="763612" cy="16619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rgbClr val="7FBBC0"/>
                    </a:buClr>
                    <a:buFont typeface="Arial"/>
                    <a:buChar char="•"/>
                    <a:defRPr sz="2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4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20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7FBBC0"/>
                    </a:buClr>
                    <a:buFont typeface="Arial"/>
                    <a:buChar char="•"/>
                    <a:defRPr sz="1800" kern="1200">
                      <a:solidFill>
                        <a:srgbClr val="373839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Clr>
                      <a:srgbClr val="11B9AB"/>
                    </a:buClr>
                    <a:buNone/>
                  </a:pPr>
                  <a:r>
                    <a:rPr lang="en-US" sz="1200" dirty="0">
                      <a:solidFill>
                        <a:schemeClr val="bg1"/>
                      </a:solidFill>
                    </a:rPr>
                    <a:t>eth1</a:t>
                  </a:r>
                </a:p>
              </p:txBody>
            </p:sp>
          </p:grpSp>
          <p:sp>
            <p:nvSpPr>
              <p:cNvPr id="149" name="Content Placeholder 4">
                <a:extLst>
                  <a:ext uri="{FF2B5EF4-FFF2-40B4-BE49-F238E27FC236}">
                    <a16:creationId xmlns:a16="http://schemas.microsoft.com/office/drawing/2014/main" xmlns="" id="{F0617D81-3ED3-49BA-9A48-20B73BD58D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8940" y="566429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>
                    <a:srgbClr val="11B9AB"/>
                  </a:buClr>
                  <a:buNone/>
                </a:pPr>
                <a:r>
                  <a:rPr lang="en-US" sz="1200" dirty="0" smtClean="0"/>
                  <a:t>pod4</a:t>
                </a:r>
                <a:endParaRPr lang="en-US" sz="1200" dirty="0"/>
              </a:p>
            </p:txBody>
          </p:sp>
          <p:sp>
            <p:nvSpPr>
              <p:cNvPr id="150" name="Content Placeholder 4">
                <a:extLst>
                  <a:ext uri="{FF2B5EF4-FFF2-40B4-BE49-F238E27FC236}">
                    <a16:creationId xmlns:a16="http://schemas.microsoft.com/office/drawing/2014/main" xmlns="" id="{EE62602B-1AFC-428A-9BDE-73A00BE34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466103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veth1</a:t>
                </a:r>
              </a:p>
            </p:txBody>
          </p:sp>
          <p:sp>
            <p:nvSpPr>
              <p:cNvPr id="151" name="Content Placeholder 4">
                <a:extLst>
                  <a:ext uri="{FF2B5EF4-FFF2-40B4-BE49-F238E27FC236}">
                    <a16:creationId xmlns:a16="http://schemas.microsoft.com/office/drawing/2014/main" xmlns="" id="{4C89676D-ECDF-46EF-91BE-46272F0CD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1" y="4276557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cbr0</a:t>
                </a:r>
              </a:p>
            </p:txBody>
          </p:sp>
          <p:sp>
            <p:nvSpPr>
              <p:cNvPr id="152" name="Content Placeholder 4">
                <a:extLst>
                  <a:ext uri="{FF2B5EF4-FFF2-40B4-BE49-F238E27FC236}">
                    <a16:creationId xmlns:a16="http://schemas.microsoft.com/office/drawing/2014/main" xmlns="" id="{1DCDEDCF-0B39-4873-995F-4843760A3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690" y="3507611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eth0</a:t>
                </a:r>
              </a:p>
            </p:txBody>
          </p:sp>
          <p:sp>
            <p:nvSpPr>
              <p:cNvPr id="153" name="Content Placeholder 4">
                <a:extLst>
                  <a:ext uri="{FF2B5EF4-FFF2-40B4-BE49-F238E27FC236}">
                    <a16:creationId xmlns:a16="http://schemas.microsoft.com/office/drawing/2014/main" xmlns="" id="{675BBD24-52A4-436D-8399-9D9EC714C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015" y="3892084"/>
                <a:ext cx="637202" cy="1661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>
                    <a:solidFill>
                      <a:schemeClr val="bg1"/>
                    </a:solidFill>
                  </a:rPr>
                  <a:t>flannel0</a:t>
                </a:r>
              </a:p>
            </p:txBody>
          </p:sp>
          <p:sp>
            <p:nvSpPr>
              <p:cNvPr id="154" name="Content Placeholder 4">
                <a:extLst>
                  <a:ext uri="{FF2B5EF4-FFF2-40B4-BE49-F238E27FC236}">
                    <a16:creationId xmlns:a16="http://schemas.microsoft.com/office/drawing/2014/main" xmlns="" id="{3084115C-7006-47F1-BB3C-1F02381A3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912" y="5935029"/>
                <a:ext cx="818760" cy="1661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7FBBC0"/>
                  </a:buClr>
                  <a:buFont typeface="Arial"/>
                  <a:buChar char="•"/>
                  <a:defRPr sz="2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4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20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FBBC0"/>
                  </a:buClr>
                  <a:buFont typeface="Arial"/>
                  <a:buChar char="•"/>
                  <a:defRPr sz="1800" kern="1200">
                    <a:solidFill>
                      <a:srgbClr val="373839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rgbClr val="11B9AB"/>
                  </a:buClr>
                  <a:buNone/>
                </a:pPr>
                <a:r>
                  <a:rPr lang="en-US" sz="1200" dirty="0" smtClean="0"/>
                  <a:t>Node2</a:t>
                </a:r>
                <a:endParaRPr lang="en-US" sz="1200" dirty="0"/>
              </a:p>
            </p:txBody>
          </p:sp>
        </p:grpSp>
        <p:sp>
          <p:nvSpPr>
            <p:cNvPr id="132" name="Rounded Rectangle 131"/>
            <p:cNvSpPr/>
            <p:nvPr/>
          </p:nvSpPr>
          <p:spPr>
            <a:xfrm>
              <a:off x="5482461" y="3551088"/>
              <a:ext cx="616075" cy="5088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iptables</a:t>
              </a:r>
              <a:endParaRPr lang="en-US" sz="900" dirty="0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6192872" y="3551088"/>
              <a:ext cx="616075" cy="5088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route table</a:t>
              </a:r>
              <a:endParaRPr lang="en-US" sz="900" dirty="0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7322302" y="3309706"/>
              <a:ext cx="1191289" cy="1555858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 Same Side Corner Rectangle 135"/>
            <p:cNvSpPr/>
            <p:nvPr/>
          </p:nvSpPr>
          <p:spPr>
            <a:xfrm>
              <a:off x="7554742" y="3417518"/>
              <a:ext cx="745451" cy="465206"/>
            </a:xfrm>
            <a:prstGeom prst="round2Same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Bird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37" name="Round Same Side Corner Rectangle 136"/>
            <p:cNvSpPr/>
            <p:nvPr/>
          </p:nvSpPr>
          <p:spPr>
            <a:xfrm>
              <a:off x="7554742" y="4153215"/>
              <a:ext cx="745451" cy="465206"/>
            </a:xfrm>
            <a:prstGeom prst="round2Same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Felix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39" name="Curved Connector 138"/>
            <p:cNvCxnSpPr>
              <a:stCxn id="136" idx="2"/>
            </p:cNvCxnSpPr>
            <p:nvPr/>
          </p:nvCxnSpPr>
          <p:spPr>
            <a:xfrm rot="10800000" flipV="1">
              <a:off x="6646294" y="3650120"/>
              <a:ext cx="908449" cy="20388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urved Connector 139"/>
            <p:cNvCxnSpPr/>
            <p:nvPr/>
          </p:nvCxnSpPr>
          <p:spPr>
            <a:xfrm rot="10800000">
              <a:off x="6500910" y="4059954"/>
              <a:ext cx="1053832" cy="325865"/>
            </a:xfrm>
            <a:prstGeom prst="curved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urved Connector 140"/>
            <p:cNvCxnSpPr>
              <a:endCxn id="132" idx="2"/>
            </p:cNvCxnSpPr>
            <p:nvPr/>
          </p:nvCxnSpPr>
          <p:spPr>
            <a:xfrm rot="10800000">
              <a:off x="5790499" y="4059954"/>
              <a:ext cx="1764242" cy="475311"/>
            </a:xfrm>
            <a:prstGeom prst="curvedConnector2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Straight Arrow Connector 158"/>
          <p:cNvCxnSpPr/>
          <p:nvPr/>
        </p:nvCxnSpPr>
        <p:spPr>
          <a:xfrm>
            <a:off x="7598310" y="2666211"/>
            <a:ext cx="0" cy="762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11390780" y="2657246"/>
            <a:ext cx="0" cy="762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600087" y="2666211"/>
            <a:ext cx="379965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9710264" y="6090373"/>
            <a:ext cx="2417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*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etcd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confd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components are not shown for clarity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62b6ecb-acff-4b24-a527-ff2b271ebe71">23CEHAA2X2SM-2102554853-74120</_dlc_DocId>
    <_dlc_DocIdUrl xmlns="d62b6ecb-acff-4b24-a527-ff2b271ebe71">
      <Url>https://slidegenius365.sharepoint.com/_layouts/15/DocIdRedir.aspx?ID=23CEHAA2X2SM-2102554853-74120</Url>
      <Description>23CEHAA2X2SM-2102554853-74120</Description>
    </_dlc_DocIdUrl>
    <Notes0 xmlns="06fa9243-f6f6-4c83-8c18-4e880acd4f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7f1b69666764536ca83cd4f66a5de8eb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4cf60bc16ef00a7b9ff0485273d25568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834FB-800B-440C-9CC1-68C7262F0AF1}">
  <ds:schemaRefs>
    <ds:schemaRef ds:uri="http://purl.org/dc/elements/1.1/"/>
    <ds:schemaRef ds:uri="http://schemas.microsoft.com/office/2006/metadata/properties"/>
    <ds:schemaRef ds:uri="06fa9243-f6f6-4c83-8c18-4e880acd4ff6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5A74CF4-3D76-44D1-9219-FC141F6B5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F44591-F115-470E-A5AD-2C1B4F9F215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B75C764-5198-4E89-AB78-F65EE9EAB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6396</TotalTime>
  <Words>1721</Words>
  <Application>Microsoft Macintosh PowerPoint</Application>
  <PresentationFormat>Widescreen</PresentationFormat>
  <Paragraphs>759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Century Gothic</vt:lpstr>
      <vt:lpstr>Segoe Print</vt:lpstr>
      <vt:lpstr>Times New Roman</vt:lpstr>
      <vt:lpstr>Arial</vt:lpstr>
      <vt:lpstr>Custom Design</vt:lpstr>
      <vt:lpstr>Office Theme</vt:lpstr>
      <vt:lpstr>1_Custom Design</vt:lpstr>
      <vt:lpstr>PowerPoint Presentation</vt:lpstr>
      <vt:lpstr>K8S Networking: Basics</vt:lpstr>
      <vt:lpstr>K8S Networking: Basics</vt:lpstr>
      <vt:lpstr>K8S Networking: Basics</vt:lpstr>
      <vt:lpstr>K8S Networking: Basics</vt:lpstr>
      <vt:lpstr>Flannel</vt:lpstr>
      <vt:lpstr>Flannel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Calico</vt:lpstr>
      <vt:lpstr>PowerPoint Presentation</vt:lpstr>
      <vt:lpstr>Calico</vt:lpstr>
      <vt:lpstr>Calico</vt:lpstr>
      <vt:lpstr>Calico</vt:lpstr>
      <vt:lpstr>Calico</vt:lpstr>
      <vt:lpstr>Calico</vt:lpstr>
      <vt:lpstr>Cilium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Danushka Jayakody</cp:lastModifiedBy>
  <cp:revision>387</cp:revision>
  <cp:lastPrinted>2019-03-18T18:47:24Z</cp:lastPrinted>
  <dcterms:created xsi:type="dcterms:W3CDTF">2016-08-09T14:32:52Z</dcterms:created>
  <dcterms:modified xsi:type="dcterms:W3CDTF">2019-03-28T04:17:00Z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d741c4c9-3d4c-44a5-989c-8fa5ef92fd8c</vt:lpwstr>
  </property>
</Properties>
</file>